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FBC0650-07C1-4851-AA30-0AACE0E31FEF}">
  <a:tblStyle styleId="{2FBC0650-07C1-4851-AA30-0AACE0E31FEF}" styleName="Table_0">
    <a:wholeTbl>
      <a:tcTxStyle b="off" i="off">
        <a:font>
          <a:latin typeface="Cambria"/>
          <a:ea typeface="Cambria"/>
          <a:cs typeface="Cambria"/>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F1E9E7"/>
          </a:solidFill>
        </a:fill>
      </a:tcStyle>
    </a:band1H>
    <a:band2H>
      <a:tcTxStyle/>
    </a:band2H>
    <a:band1V>
      <a:tcTxStyle/>
      <a:tcStyle>
        <a:fill>
          <a:solidFill>
            <a:srgbClr val="F1E9E7"/>
          </a:solidFill>
        </a:fill>
      </a:tcStyle>
    </a:band1V>
    <a:band2V>
      <a:tcTxStyle/>
    </a:band2V>
    <a:lastCol>
      <a:tcTxStyle b="on" i="off"/>
    </a:lastCol>
    <a:firstCol>
      <a:tcTxStyle b="on" i="off"/>
    </a:firstCol>
    <a:lastRow>
      <a:tcTxStyle b="on" i="off"/>
      <a:tcStyle>
        <a:tcBdr>
          <a:top>
            <a:ln cap="flat" cmpd="sng" w="50800">
              <a:solidFill>
                <a:schemeClr val="accent1"/>
              </a:solidFill>
              <a:prstDash val="solid"/>
              <a:round/>
              <a:headEnd len="sm" w="sm" type="none"/>
              <a:tailEnd len="sm" w="sm" type="none"/>
            </a:ln>
          </a:top>
        </a:tcBdr>
        <a:fill>
          <a:solidFill>
            <a:schemeClr val="lt1"/>
          </a:solidFill>
        </a:fill>
      </a:tcStyle>
    </a:lastRow>
    <a:seCell>
      <a:tcTxStyle/>
    </a:seCell>
    <a:swCell>
      <a:tcTxStyle/>
    </a:swCell>
    <a:firstRow>
      <a:tcTxStyle b="on" i="off">
        <a:font>
          <a:latin typeface="Cambria"/>
          <a:ea typeface="Cambria"/>
          <a:cs typeface="Cambria"/>
        </a:font>
        <a:schemeClr val="lt1"/>
      </a:tcTxStyle>
      <a:tcStyle>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11" Type="http://schemas.openxmlformats.org/officeDocument/2006/relationships/slide" Target="slides/slide4.xml"/><Relationship Id="rId22" Type="http://schemas.openxmlformats.org/officeDocument/2006/relationships/slide" Target="slides/slide15.xml"/><Relationship Id="rId10" Type="http://schemas.openxmlformats.org/officeDocument/2006/relationships/slide" Target="slides/slide3.xml"/><Relationship Id="rId21" Type="http://schemas.openxmlformats.org/officeDocument/2006/relationships/slide" Target="slides/slide14.xml"/><Relationship Id="rId13" Type="http://schemas.openxmlformats.org/officeDocument/2006/relationships/slide" Target="slides/slide6.xml"/><Relationship Id="rId24" Type="http://schemas.openxmlformats.org/officeDocument/2006/relationships/slide" Target="slides/slide17.xml"/><Relationship Id="rId12" Type="http://schemas.openxmlformats.org/officeDocument/2006/relationships/slide" Target="slides/slide5.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5" Type="http://schemas.openxmlformats.org/officeDocument/2006/relationships/slideMaster" Target="slideMasters/slideMaster1.xml"/><Relationship Id="rId19" Type="http://schemas.openxmlformats.org/officeDocument/2006/relationships/slide" Target="slides/slide12.xml"/><Relationship Id="rId6" Type="http://schemas.openxmlformats.org/officeDocument/2006/relationships/slideMaster" Target="slideMasters/slideMaster2.xml"/><Relationship Id="rId18" Type="http://schemas.openxmlformats.org/officeDocument/2006/relationships/slide" Target="slides/slide1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29e6f7c268_2_77: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29e6f7c268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2de39d331_0_3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Account successfully created, redirects to login or home.</a:t>
            </a:r>
            <a:endParaRPr/>
          </a:p>
        </p:txBody>
      </p:sp>
      <p:sp>
        <p:nvSpPr>
          <p:cNvPr id="206" name="Google Shape;206;g212de39d33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12de39d331_0_53: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Test data stored in database, plain text passwords are converted to salted hashes.</a:t>
            </a:r>
            <a:endParaRPr/>
          </a:p>
        </p:txBody>
      </p:sp>
      <p:sp>
        <p:nvSpPr>
          <p:cNvPr id="214" name="Google Shape;214;g212de39d331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12de39d331_0_6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Trying to submit no data results in these errors.</a:t>
            </a:r>
            <a:endParaRPr/>
          </a:p>
        </p:txBody>
      </p:sp>
      <p:sp>
        <p:nvSpPr>
          <p:cNvPr id="222" name="Google Shape;222;g212de39d331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12de39d331_0_71: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Passwords don’t match</a:t>
            </a:r>
            <a:endParaRPr/>
          </a:p>
        </p:txBody>
      </p:sp>
      <p:sp>
        <p:nvSpPr>
          <p:cNvPr id="230" name="Google Shape;230;g212de39d331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12de39d331_0_87: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Trying to use existing email to make an account(email must be unique).</a:t>
            </a:r>
            <a:endParaRPr/>
          </a:p>
        </p:txBody>
      </p:sp>
      <p:sp>
        <p:nvSpPr>
          <p:cNvPr id="238" name="Google Shape;238;g212de39d331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9e6f7c268_2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229e6f7c268_2_119: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During the meeting, we talked to our client about their options for hosting providers that offer industry-standard security measures at an affordable price.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Furthermore, we have enforced procedural coding standards on both our back-end and front-end, which are regularly reviewed by team members to ensure that all developers working on this project adhere to secure coding practices and standards. This helps minimize the risk of introducing security vulnerabilities during the development process.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Cambria"/>
              <a:buChar char="-"/>
            </a:pPr>
            <a:r>
              <a:rPr lang="en"/>
              <a:t>Performing security audits is not within our control, but we will suggest it as an option for our client to consider before launching the website to the public.</a:t>
            </a:r>
            <a:endParaRPr/>
          </a:p>
          <a:p>
            <a:pPr indent="-171450" lvl="0" marL="171450" rtl="0" algn="l">
              <a:spcBef>
                <a:spcPts val="0"/>
              </a:spcBef>
              <a:spcAft>
                <a:spcPts val="0"/>
              </a:spcAft>
              <a:buClr>
                <a:schemeClr val="dk1"/>
              </a:buClr>
              <a:buSzPts val="1200"/>
              <a:buFont typeface="Cambria"/>
              <a:buChar char="-"/>
            </a:pPr>
            <a:r>
              <a:rPr lang="en"/>
              <a:t>Our client is considering implementing additional security measures such as 2 factor authentications, which would provide an extra layer of protection for their assets and customer information. However, due to the associated cost and concerns about our ability to successfully complete the project within the remaining timeline, our client has not yet made a final decision on whether to pursue this option. Additionally, our expertise in this field is limited, which further complicates the decision-making process.</a:t>
            </a:r>
            <a:endParaRPr/>
          </a:p>
        </p:txBody>
      </p:sp>
      <p:sp>
        <p:nvSpPr>
          <p:cNvPr id="247" name="Google Shape;247;g229e6f7c268_2_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29e6f7c268_2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g229e6f7c268_2_126:notes"/>
          <p:cNvSpPr txBox="1"/>
          <p:nvPr>
            <p:ph idx="1" type="body"/>
          </p:nvPr>
        </p:nvSpPr>
        <p:spPr>
          <a:xfrm>
            <a:off x="685800" y="4400550"/>
            <a:ext cx="5486400" cy="3086100"/>
          </a:xfrm>
          <a:prstGeom prst="rect">
            <a:avLst/>
          </a:prstGeom>
          <a:noFill/>
          <a:ln>
            <a:noFill/>
          </a:ln>
        </p:spPr>
        <p:txBody>
          <a:bodyPr anchorCtr="0" anchor="t" bIns="45700" lIns="91425" spcFirstLastPara="1" rIns="91425" wrap="square" tIns="45700">
            <a:noAutofit/>
          </a:bodyPr>
          <a:lstStyle/>
          <a:p>
            <a:pPr indent="0" lvl="0" marL="45720" rtl="0" algn="l">
              <a:spcBef>
                <a:spcPts val="0"/>
              </a:spcBef>
              <a:spcAft>
                <a:spcPts val="0"/>
              </a:spcAft>
              <a:buClr>
                <a:schemeClr val="dk1"/>
              </a:buClr>
              <a:buSzPts val="1200"/>
              <a:buFont typeface="Cambria"/>
              <a:buNone/>
            </a:pPr>
            <a:r>
              <a:rPr lang="en"/>
              <a:t>The application is tested by providing input and then the results are examined that need to conform to the functionality it was intended for.</a:t>
            </a:r>
            <a:endParaRPr/>
          </a:p>
          <a:p>
            <a:pPr indent="0" lvl="0" marL="45720" rtl="0" algn="l">
              <a:spcBef>
                <a:spcPts val="0"/>
              </a:spcBef>
              <a:spcAft>
                <a:spcPts val="0"/>
              </a:spcAft>
              <a:buClr>
                <a:schemeClr val="dk1"/>
              </a:buClr>
              <a:buSzPts val="1200"/>
              <a:buFont typeface="Cambria"/>
              <a:buNone/>
            </a:pPr>
            <a:r>
              <a:rPr lang="en"/>
              <a:t>Functional testing of a software is conducted on a complete, integrated system to evaluate the system's compliance with its specified requirements.</a:t>
            </a:r>
            <a:endParaRPr/>
          </a:p>
          <a:p>
            <a:pPr indent="0" lvl="0" marL="45720" rtl="0" algn="l">
              <a:spcBef>
                <a:spcPts val="0"/>
              </a:spcBef>
              <a:spcAft>
                <a:spcPts val="0"/>
              </a:spcAft>
              <a:buClr>
                <a:schemeClr val="dk1"/>
              </a:buClr>
              <a:buSzPts val="1200"/>
              <a:buFont typeface="Cambria"/>
              <a:buNone/>
            </a:pPr>
            <a:r>
              <a:t/>
            </a:r>
            <a:endParaRPr/>
          </a:p>
          <a:p>
            <a:pPr indent="0" lvl="0" marL="45720" rtl="0" algn="l">
              <a:spcBef>
                <a:spcPts val="0"/>
              </a:spcBef>
              <a:spcAft>
                <a:spcPts val="0"/>
              </a:spcAft>
              <a:buClr>
                <a:schemeClr val="dk1"/>
              </a:buClr>
              <a:buSzPts val="1200"/>
              <a:buFont typeface="Cambria"/>
              <a:buNone/>
            </a:pPr>
            <a:r>
              <a:rPr lang="en"/>
              <a:t>If fail, discuss reasons.</a:t>
            </a:r>
            <a:endParaRPr/>
          </a:p>
          <a:p>
            <a:pPr indent="0" lvl="0" marL="0" rtl="0" algn="l">
              <a:spcBef>
                <a:spcPts val="0"/>
              </a:spcBef>
              <a:spcAft>
                <a:spcPts val="0"/>
              </a:spcAft>
              <a:buNone/>
            </a:pPr>
            <a:r>
              <a:t/>
            </a:r>
            <a:endParaRPr/>
          </a:p>
        </p:txBody>
      </p:sp>
      <p:sp>
        <p:nvSpPr>
          <p:cNvPr id="256" name="Google Shape;256;g229e6f7c268_2_1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2b8b33c22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2b8b33c22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29e6f7c268_2_8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229e6f7c268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29e6f7c268_2_91: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229e6f7c268_2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9e6f7c268_2_97: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29e6f7c268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29e6f7c268_2_104: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29e6f7c268_2_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29e6f7c268_2_112: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229e6f7c268_2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12de39d331_0_6: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Bad login attempt, does not tell user why.login failed.</a:t>
            </a:r>
            <a:endParaRPr/>
          </a:p>
        </p:txBody>
      </p:sp>
      <p:sp>
        <p:nvSpPr>
          <p:cNvPr id="182" name="Google Shape;182;g212de39d33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12de39d331_0_16: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Logout landing page, redirects to login or home.</a:t>
            </a:r>
            <a:endParaRPr/>
          </a:p>
        </p:txBody>
      </p:sp>
      <p:sp>
        <p:nvSpPr>
          <p:cNvPr id="190" name="Google Shape;190;g212de39d331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12de39d331_0_25:notes"/>
          <p:cNvSpPr txBox="1"/>
          <p:nvPr>
            <p:ph idx="1" type="body"/>
          </p:nvPr>
        </p:nvSpPr>
        <p:spPr>
          <a:xfrm>
            <a:off x="685800" y="4400550"/>
            <a:ext cx="54864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rPr>
              <a:t>Account dashboard page for client, will display account info, allow for updates, provide feedback once implementation is complete.</a:t>
            </a:r>
            <a:endParaRPr/>
          </a:p>
        </p:txBody>
      </p:sp>
      <p:sp>
        <p:nvSpPr>
          <p:cNvPr id="198" name="Google Shape;198;g212de39d331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57" name="Shape 57"/>
        <p:cNvGrpSpPr/>
        <p:nvPr/>
      </p:nvGrpSpPr>
      <p:grpSpPr>
        <a:xfrm>
          <a:off x="0" y="0"/>
          <a:ext cx="0" cy="0"/>
          <a:chOff x="0" y="0"/>
          <a:chExt cx="0" cy="0"/>
        </a:xfrm>
      </p:grpSpPr>
      <p:pic>
        <p:nvPicPr>
          <p:cNvPr id="58" name="Google Shape;58;p14"/>
          <p:cNvPicPr preferRelativeResize="0"/>
          <p:nvPr/>
        </p:nvPicPr>
        <p:blipFill rotWithShape="1">
          <a:blip r:embed="rId2">
            <a:alphaModFix/>
          </a:blip>
          <a:srcRect b="0" l="0" r="0" t="0"/>
          <a:stretch/>
        </p:blipFill>
        <p:spPr>
          <a:xfrm>
            <a:off x="5824829" y="212"/>
            <a:ext cx="3326788" cy="5142215"/>
          </a:xfrm>
          <a:prstGeom prst="rect">
            <a:avLst/>
          </a:prstGeom>
          <a:noFill/>
          <a:ln>
            <a:noFill/>
          </a:ln>
        </p:spPr>
      </p:pic>
      <p:sp>
        <p:nvSpPr>
          <p:cNvPr id="59" name="Google Shape;59;p14"/>
          <p:cNvSpPr txBox="1"/>
          <p:nvPr>
            <p:ph type="title"/>
          </p:nvPr>
        </p:nvSpPr>
        <p:spPr>
          <a:xfrm>
            <a:off x="6172200" y="1885950"/>
            <a:ext cx="260604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E3D1E"/>
              </a:buClr>
              <a:buSzPts val="2400"/>
              <a:buFont typeface="Cambria"/>
              <a:buNone/>
              <a:defRPr sz="2400">
                <a:solidFill>
                  <a:srgbClr val="7E3D1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descr="An empty placeholder to add an image. Click on the placeholder and select the image that you wish to add" id="60" name="Google Shape;60;p14"/>
          <p:cNvSpPr/>
          <p:nvPr>
            <p:ph idx="2" type="pic"/>
          </p:nvPr>
        </p:nvSpPr>
        <p:spPr>
          <a:xfrm>
            <a:off x="0" y="994410"/>
            <a:ext cx="5143500" cy="3154680"/>
          </a:xfrm>
          <a:prstGeom prst="rect">
            <a:avLst/>
          </a:prstGeom>
          <a:solidFill>
            <a:schemeClr val="lt2"/>
          </a:solidFill>
          <a:ln>
            <a:noFill/>
          </a:ln>
          <a:effectLst>
            <a:outerShdw blurRad="63500" sx="101000" rotWithShape="0" algn="ctr" sy="101000">
              <a:srgbClr val="000000">
                <a:alpha val="14901"/>
              </a:srgbClr>
            </a:outerShdw>
          </a:effectLst>
        </p:spPr>
      </p:sp>
      <p:sp>
        <p:nvSpPr>
          <p:cNvPr id="61" name="Google Shape;61;p14"/>
          <p:cNvSpPr txBox="1"/>
          <p:nvPr>
            <p:ph idx="1" type="body"/>
          </p:nvPr>
        </p:nvSpPr>
        <p:spPr>
          <a:xfrm>
            <a:off x="6172200" y="3257550"/>
            <a:ext cx="2606040" cy="8915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600"/>
              </a:spcBef>
              <a:spcAft>
                <a:spcPts val="0"/>
              </a:spcAft>
              <a:buSzPts val="1400"/>
              <a:buNone/>
              <a:defRPr sz="14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62" name="Google Shape;62;p14"/>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4"/>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4"/>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4"/>
          <p:cNvSpPr/>
          <p:nvPr/>
        </p:nvSpPr>
        <p:spPr>
          <a:xfrm>
            <a:off x="5783777" y="0"/>
            <a:ext cx="41148" cy="51435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mbria"/>
              <a:ea typeface="Cambria"/>
              <a:cs typeface="Cambria"/>
              <a:sym typeface="Cambria"/>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15"/>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5"/>
          <p:cNvSpPr txBox="1"/>
          <p:nvPr>
            <p:ph idx="1" type="body"/>
          </p:nvPr>
        </p:nvSpPr>
        <p:spPr>
          <a:xfrm>
            <a:off x="971550" y="1369219"/>
            <a:ext cx="3543300" cy="308848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228600" lvl="8" marL="4114800" algn="l">
              <a:lnSpc>
                <a:spcPct val="90000"/>
              </a:lnSpc>
              <a:spcBef>
                <a:spcPts val="600"/>
              </a:spcBef>
              <a:spcAft>
                <a:spcPts val="0"/>
              </a:spcAft>
              <a:buSzPts val="1400"/>
              <a:buNone/>
              <a:defRPr sz="1400"/>
            </a:lvl9pPr>
          </a:lstStyle>
          <a:p/>
        </p:txBody>
      </p:sp>
      <p:sp>
        <p:nvSpPr>
          <p:cNvPr id="69" name="Google Shape;69;p15"/>
          <p:cNvSpPr txBox="1"/>
          <p:nvPr>
            <p:ph idx="2" type="body"/>
          </p:nvPr>
        </p:nvSpPr>
        <p:spPr>
          <a:xfrm>
            <a:off x="4629149" y="1369219"/>
            <a:ext cx="3543300" cy="308848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17500" lvl="5" marL="2743200" algn="l">
              <a:lnSpc>
                <a:spcPct val="90000"/>
              </a:lnSpc>
              <a:spcBef>
                <a:spcPts val="600"/>
              </a:spcBef>
              <a:spcAft>
                <a:spcPts val="0"/>
              </a:spcAft>
              <a:buSzPts val="1400"/>
              <a:buChar char="•"/>
              <a:defRPr sz="1400"/>
            </a:lvl6pPr>
            <a:lvl7pPr indent="-317500" lvl="6" marL="3200400" algn="l">
              <a:lnSpc>
                <a:spcPct val="90000"/>
              </a:lnSpc>
              <a:spcBef>
                <a:spcPts val="600"/>
              </a:spcBef>
              <a:spcAft>
                <a:spcPts val="0"/>
              </a:spcAft>
              <a:buSzPts val="1400"/>
              <a:buChar char="•"/>
              <a:defRPr sz="1400"/>
            </a:lvl7pPr>
            <a:lvl8pPr indent="-317500" lvl="7" marL="3657600" algn="l">
              <a:lnSpc>
                <a:spcPct val="90000"/>
              </a:lnSpc>
              <a:spcBef>
                <a:spcPts val="600"/>
              </a:spcBef>
              <a:spcAft>
                <a:spcPts val="0"/>
              </a:spcAft>
              <a:buSzPts val="1400"/>
              <a:buChar char="•"/>
              <a:defRPr sz="1400"/>
            </a:lvl8pPr>
            <a:lvl9pPr indent="-228600" lvl="8" marL="4114800" algn="l">
              <a:lnSpc>
                <a:spcPct val="90000"/>
              </a:lnSpc>
              <a:spcBef>
                <a:spcPts val="600"/>
              </a:spcBef>
              <a:spcAft>
                <a:spcPts val="0"/>
              </a:spcAft>
              <a:buSzPts val="1400"/>
              <a:buNone/>
              <a:defRPr sz="1400"/>
            </a:lvl9pPr>
          </a:lstStyle>
          <a:p/>
        </p:txBody>
      </p:sp>
      <p:sp>
        <p:nvSpPr>
          <p:cNvPr id="70" name="Google Shape;70;p15"/>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5"/>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5"/>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16"/>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6"/>
          <p:cNvSpPr txBox="1"/>
          <p:nvPr>
            <p:ph idx="1" type="body"/>
          </p:nvPr>
        </p:nvSpPr>
        <p:spPr>
          <a:xfrm>
            <a:off x="971550" y="1371600"/>
            <a:ext cx="7200900" cy="30861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228600" lvl="8" marL="4114800" algn="l">
              <a:lnSpc>
                <a:spcPct val="90000"/>
              </a:lnSpc>
              <a:spcBef>
                <a:spcPts val="600"/>
              </a:spcBef>
              <a:spcAft>
                <a:spcPts val="0"/>
              </a:spcAft>
              <a:buSzPts val="1400"/>
              <a:buNone/>
              <a:defRPr/>
            </a:lvl9pPr>
          </a:lstStyle>
          <a:p/>
        </p:txBody>
      </p:sp>
      <p:sp>
        <p:nvSpPr>
          <p:cNvPr id="76" name="Google Shape;76;p16"/>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6"/>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6"/>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7"/>
          <p:cNvSpPr txBox="1"/>
          <p:nvPr>
            <p:ph type="ctrTitle"/>
          </p:nvPr>
        </p:nvSpPr>
        <p:spPr>
          <a:xfrm>
            <a:off x="800100" y="1954530"/>
            <a:ext cx="7543800" cy="20574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dk1"/>
              </a:buClr>
              <a:buSzPts val="5100"/>
              <a:buFont typeface="Cambria"/>
              <a:buNone/>
              <a:defRPr sz="5100">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1" name="Google Shape;81;p17"/>
          <p:cNvSpPr txBox="1"/>
          <p:nvPr>
            <p:ph idx="1" type="subTitle"/>
          </p:nvPr>
        </p:nvSpPr>
        <p:spPr>
          <a:xfrm>
            <a:off x="800100" y="4020328"/>
            <a:ext cx="7543800" cy="27432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SzPts val="1500"/>
              <a:buNone/>
              <a:defRPr b="1" sz="1500" cap="none">
                <a:solidFill>
                  <a:srgbClr val="7E3D1E"/>
                </a:solidFill>
              </a:defRPr>
            </a:lvl1pPr>
            <a:lvl2pPr lvl="1" algn="ctr">
              <a:lnSpc>
                <a:spcPct val="90000"/>
              </a:lnSpc>
              <a:spcBef>
                <a:spcPts val="80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
        <p:nvSpPr>
          <p:cNvPr id="82" name="Google Shape;82;p17"/>
          <p:cNvSpPr/>
          <p:nvPr/>
        </p:nvSpPr>
        <p:spPr>
          <a:xfrm>
            <a:off x="0" y="4416552"/>
            <a:ext cx="9144000" cy="82296"/>
          </a:xfrm>
          <a:prstGeom prst="rect">
            <a:avLst/>
          </a:prstGeom>
          <a:solidFill>
            <a:schemeClr val="accent1"/>
          </a:solidFill>
          <a:ln>
            <a:noFill/>
          </a:ln>
          <a:effectLst>
            <a:outerShdw blurRad="25400" rotWithShape="0" algn="t" dir="5400000" dist="25400">
              <a:schemeClr val="lt1">
                <a:alpha val="40000"/>
              </a:scheme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mbria"/>
              <a:ea typeface="Cambria"/>
              <a:cs typeface="Cambria"/>
              <a:sym typeface="Cambria"/>
            </a:endParaRPr>
          </a:p>
        </p:txBody>
      </p:sp>
      <p:sp>
        <p:nvSpPr>
          <p:cNvPr id="83" name="Google Shape;83;p17"/>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84" name="Shape 84"/>
        <p:cNvGrpSpPr/>
        <p:nvPr/>
      </p:nvGrpSpPr>
      <p:grpSpPr>
        <a:xfrm>
          <a:off x="0" y="0"/>
          <a:ext cx="0" cy="0"/>
          <a:chOff x="0" y="0"/>
          <a:chExt cx="0" cy="0"/>
        </a:xfrm>
      </p:grpSpPr>
      <p:sp>
        <p:nvSpPr>
          <p:cNvPr id="85" name="Google Shape;85;p18"/>
          <p:cNvSpPr txBox="1"/>
          <p:nvPr>
            <p:ph type="title"/>
          </p:nvPr>
        </p:nvSpPr>
        <p:spPr>
          <a:xfrm>
            <a:off x="800100" y="1174372"/>
            <a:ext cx="4457700" cy="3086100"/>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accent1"/>
              </a:buClr>
              <a:buSzPts val="4100"/>
              <a:buFont typeface="Cambria"/>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6" name="Google Shape;86;p18"/>
          <p:cNvSpPr txBox="1"/>
          <p:nvPr>
            <p:ph idx="1" type="body"/>
          </p:nvPr>
        </p:nvSpPr>
        <p:spPr>
          <a:xfrm>
            <a:off x="800101" y="4261757"/>
            <a:ext cx="4457700" cy="30791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700"/>
              <a:buNone/>
              <a:defRPr b="1" sz="1700" cap="none"/>
            </a:lvl1pPr>
            <a:lvl2pPr indent="-228600" lvl="1" marL="914400" algn="l">
              <a:lnSpc>
                <a:spcPct val="90000"/>
              </a:lnSpc>
              <a:spcBef>
                <a:spcPts val="80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
        <p:nvSpPr>
          <p:cNvPr id="87" name="Google Shape;87;p18"/>
          <p:cNvSpPr/>
          <p:nvPr/>
        </p:nvSpPr>
        <p:spPr>
          <a:xfrm>
            <a:off x="5780313" y="0"/>
            <a:ext cx="41148" cy="51435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mbria"/>
              <a:ea typeface="Cambria"/>
              <a:cs typeface="Cambria"/>
              <a:sym typeface="Cambria"/>
            </a:endParaRPr>
          </a:p>
        </p:txBody>
      </p:sp>
      <p:pic>
        <p:nvPicPr>
          <p:cNvPr id="88" name="Google Shape;88;p18"/>
          <p:cNvPicPr preferRelativeResize="0"/>
          <p:nvPr/>
        </p:nvPicPr>
        <p:blipFill rotWithShape="1">
          <a:blip r:embed="rId2">
            <a:alphaModFix/>
          </a:blip>
          <a:srcRect b="0" l="0" r="0" t="0"/>
          <a:stretch/>
        </p:blipFill>
        <p:spPr>
          <a:xfrm>
            <a:off x="5821461" y="212"/>
            <a:ext cx="3320631" cy="5142215"/>
          </a:xfrm>
          <a:prstGeom prst="rect">
            <a:avLst/>
          </a:prstGeom>
          <a:noFill/>
          <a:ln>
            <a:noFill/>
          </a:ln>
        </p:spPr>
      </p:pic>
      <p:sp>
        <p:nvSpPr>
          <p:cNvPr id="89" name="Google Shape;89;p18"/>
          <p:cNvSpPr txBox="1"/>
          <p:nvPr>
            <p:ph idx="12" type="sldNum"/>
          </p:nvPr>
        </p:nvSpPr>
        <p:spPr>
          <a:xfrm>
            <a:off x="8556784" y="4749851"/>
            <a:ext cx="548700" cy="393600"/>
          </a:xfrm>
          <a:prstGeom prst="rect">
            <a:avLst/>
          </a:prstGeom>
        </p:spPr>
        <p:txBody>
          <a:bodyPr anchorCtr="0" anchor="t" bIns="34275" lIns="68575" spcFirstLastPara="1" rIns="68575" wrap="square" tIns="34275">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0" name="Shape 90"/>
        <p:cNvGrpSpPr/>
        <p:nvPr/>
      </p:nvGrpSpPr>
      <p:grpSpPr>
        <a:xfrm>
          <a:off x="0" y="0"/>
          <a:ext cx="0" cy="0"/>
          <a:chOff x="0" y="0"/>
          <a:chExt cx="0" cy="0"/>
        </a:xfrm>
      </p:grpSpPr>
      <p:sp>
        <p:nvSpPr>
          <p:cNvPr id="91" name="Google Shape;91;p19"/>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9"/>
          <p:cNvSpPr txBox="1"/>
          <p:nvPr>
            <p:ph idx="1" type="body"/>
          </p:nvPr>
        </p:nvSpPr>
        <p:spPr>
          <a:xfrm>
            <a:off x="971550" y="1371600"/>
            <a:ext cx="3545586" cy="48101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0"/>
              </a:spcBef>
              <a:spcAft>
                <a:spcPts val="0"/>
              </a:spcAft>
              <a:buSzPts val="1500"/>
              <a:buNone/>
              <a:defRPr b="1" sz="1500" cap="none"/>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93" name="Google Shape;93;p19"/>
          <p:cNvSpPr txBox="1"/>
          <p:nvPr>
            <p:ph idx="2" type="body"/>
          </p:nvPr>
        </p:nvSpPr>
        <p:spPr>
          <a:xfrm>
            <a:off x="971550" y="1852613"/>
            <a:ext cx="3545586" cy="2605088"/>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228600" lvl="8" marL="4114800" algn="l">
              <a:lnSpc>
                <a:spcPct val="90000"/>
              </a:lnSpc>
              <a:spcBef>
                <a:spcPts val="600"/>
              </a:spcBef>
              <a:spcAft>
                <a:spcPts val="0"/>
              </a:spcAft>
              <a:buSzPts val="1200"/>
              <a:buNone/>
              <a:defRPr sz="1200"/>
            </a:lvl9pPr>
          </a:lstStyle>
          <a:p/>
        </p:txBody>
      </p:sp>
      <p:sp>
        <p:nvSpPr>
          <p:cNvPr id="94" name="Google Shape;94;p19"/>
          <p:cNvSpPr txBox="1"/>
          <p:nvPr>
            <p:ph idx="3" type="body"/>
          </p:nvPr>
        </p:nvSpPr>
        <p:spPr>
          <a:xfrm>
            <a:off x="4625721" y="1371600"/>
            <a:ext cx="3545586" cy="481013"/>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0"/>
              </a:spcBef>
              <a:spcAft>
                <a:spcPts val="0"/>
              </a:spcAft>
              <a:buSzPts val="1500"/>
              <a:buNone/>
              <a:defRPr b="1" sz="1500" cap="none"/>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95" name="Google Shape;95;p19"/>
          <p:cNvSpPr txBox="1"/>
          <p:nvPr>
            <p:ph idx="4" type="body"/>
          </p:nvPr>
        </p:nvSpPr>
        <p:spPr>
          <a:xfrm>
            <a:off x="4626864" y="1852613"/>
            <a:ext cx="3545586" cy="2605088"/>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04800" lvl="5" marL="2743200" algn="l">
              <a:lnSpc>
                <a:spcPct val="90000"/>
              </a:lnSpc>
              <a:spcBef>
                <a:spcPts val="600"/>
              </a:spcBef>
              <a:spcAft>
                <a:spcPts val="0"/>
              </a:spcAft>
              <a:buSzPts val="1200"/>
              <a:buChar char="•"/>
              <a:defRPr sz="1200"/>
            </a:lvl6pPr>
            <a:lvl7pPr indent="-304800" lvl="6" marL="3200400" algn="l">
              <a:lnSpc>
                <a:spcPct val="90000"/>
              </a:lnSpc>
              <a:spcBef>
                <a:spcPts val="600"/>
              </a:spcBef>
              <a:spcAft>
                <a:spcPts val="0"/>
              </a:spcAft>
              <a:buSzPts val="1200"/>
              <a:buChar char="•"/>
              <a:defRPr sz="1200"/>
            </a:lvl7pPr>
            <a:lvl8pPr indent="-304800" lvl="7" marL="3657600" algn="l">
              <a:lnSpc>
                <a:spcPct val="90000"/>
              </a:lnSpc>
              <a:spcBef>
                <a:spcPts val="600"/>
              </a:spcBef>
              <a:spcAft>
                <a:spcPts val="0"/>
              </a:spcAft>
              <a:buSzPts val="1200"/>
              <a:buChar char="•"/>
              <a:defRPr sz="1200"/>
            </a:lvl8pPr>
            <a:lvl9pPr indent="-228600" lvl="8" marL="4114800" algn="l">
              <a:lnSpc>
                <a:spcPct val="90000"/>
              </a:lnSpc>
              <a:spcBef>
                <a:spcPts val="600"/>
              </a:spcBef>
              <a:spcAft>
                <a:spcPts val="0"/>
              </a:spcAft>
              <a:buSzPts val="1200"/>
              <a:buNone/>
              <a:defRPr sz="1200"/>
            </a:lvl9pPr>
          </a:lstStyle>
          <a:p/>
        </p:txBody>
      </p:sp>
      <p:sp>
        <p:nvSpPr>
          <p:cNvPr id="96" name="Google Shape;96;p19"/>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7" name="Google Shape;97;p19"/>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20"/>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1" name="Google Shape;101;p20"/>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2" name="Google Shape;102;p20"/>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20"/>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104" name="Shape 104"/>
        <p:cNvGrpSpPr/>
        <p:nvPr/>
      </p:nvGrpSpPr>
      <p:grpSpPr>
        <a:xfrm>
          <a:off x="0" y="0"/>
          <a:ext cx="0" cy="0"/>
          <a:chOff x="0" y="0"/>
          <a:chExt cx="0" cy="0"/>
        </a:xfrm>
      </p:grpSpPr>
      <p:sp>
        <p:nvSpPr>
          <p:cNvPr id="105" name="Google Shape;105;p21"/>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1"/>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1"/>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08" name="Shape 108"/>
        <p:cNvGrpSpPr/>
        <p:nvPr/>
      </p:nvGrpSpPr>
      <p:grpSpPr>
        <a:xfrm>
          <a:off x="0" y="0"/>
          <a:ext cx="0" cy="0"/>
          <a:chOff x="0" y="0"/>
          <a:chExt cx="0" cy="0"/>
        </a:xfrm>
      </p:grpSpPr>
      <p:pic>
        <p:nvPicPr>
          <p:cNvPr id="109" name="Google Shape;109;p22"/>
          <p:cNvPicPr preferRelativeResize="0"/>
          <p:nvPr/>
        </p:nvPicPr>
        <p:blipFill rotWithShape="1">
          <a:blip r:embed="rId2">
            <a:alphaModFix/>
          </a:blip>
          <a:srcRect b="0" l="0" r="0" t="0"/>
          <a:stretch/>
        </p:blipFill>
        <p:spPr>
          <a:xfrm>
            <a:off x="5824829" y="212"/>
            <a:ext cx="3326788" cy="5142215"/>
          </a:xfrm>
          <a:prstGeom prst="rect">
            <a:avLst/>
          </a:prstGeom>
          <a:noFill/>
          <a:ln>
            <a:noFill/>
          </a:ln>
        </p:spPr>
      </p:pic>
      <p:sp>
        <p:nvSpPr>
          <p:cNvPr id="110" name="Google Shape;110;p22"/>
          <p:cNvSpPr txBox="1"/>
          <p:nvPr>
            <p:ph type="title"/>
          </p:nvPr>
        </p:nvSpPr>
        <p:spPr>
          <a:xfrm>
            <a:off x="6172201" y="1885950"/>
            <a:ext cx="2606040"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7E3D1E"/>
              </a:buClr>
              <a:buSzPts val="2400"/>
              <a:buFont typeface="Cambria"/>
              <a:buNone/>
              <a:defRPr sz="2400">
                <a:solidFill>
                  <a:srgbClr val="7E3D1E"/>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1" name="Google Shape;111;p22"/>
          <p:cNvSpPr txBox="1"/>
          <p:nvPr>
            <p:ph idx="1" type="body"/>
          </p:nvPr>
        </p:nvSpPr>
        <p:spPr>
          <a:xfrm>
            <a:off x="592726" y="514350"/>
            <a:ext cx="4594860" cy="41148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323850" lvl="5" marL="2743200" algn="l">
              <a:lnSpc>
                <a:spcPct val="90000"/>
              </a:lnSpc>
              <a:spcBef>
                <a:spcPts val="600"/>
              </a:spcBef>
              <a:spcAft>
                <a:spcPts val="0"/>
              </a:spcAft>
              <a:buSzPts val="1500"/>
              <a:buChar char="•"/>
              <a:defRPr sz="1500"/>
            </a:lvl6pPr>
            <a:lvl7pPr indent="-323850" lvl="6" marL="3200400" algn="l">
              <a:lnSpc>
                <a:spcPct val="90000"/>
              </a:lnSpc>
              <a:spcBef>
                <a:spcPts val="600"/>
              </a:spcBef>
              <a:spcAft>
                <a:spcPts val="0"/>
              </a:spcAft>
              <a:buSzPts val="1500"/>
              <a:buChar char="•"/>
              <a:defRPr sz="1500"/>
            </a:lvl7pPr>
            <a:lvl8pPr indent="-323850" lvl="7" marL="3657600" algn="l">
              <a:lnSpc>
                <a:spcPct val="90000"/>
              </a:lnSpc>
              <a:spcBef>
                <a:spcPts val="600"/>
              </a:spcBef>
              <a:spcAft>
                <a:spcPts val="0"/>
              </a:spcAft>
              <a:buSzPts val="1500"/>
              <a:buChar char="•"/>
              <a:defRPr sz="1500"/>
            </a:lvl8pPr>
            <a:lvl9pPr indent="-228600" lvl="8" marL="4114800" algn="l">
              <a:lnSpc>
                <a:spcPct val="90000"/>
              </a:lnSpc>
              <a:spcBef>
                <a:spcPts val="600"/>
              </a:spcBef>
              <a:spcAft>
                <a:spcPts val="0"/>
              </a:spcAft>
              <a:buSzPts val="1500"/>
              <a:buNone/>
              <a:defRPr sz="1500"/>
            </a:lvl9pPr>
          </a:lstStyle>
          <a:p/>
        </p:txBody>
      </p:sp>
      <p:sp>
        <p:nvSpPr>
          <p:cNvPr id="112" name="Google Shape;112;p22"/>
          <p:cNvSpPr txBox="1"/>
          <p:nvPr>
            <p:ph idx="2" type="body"/>
          </p:nvPr>
        </p:nvSpPr>
        <p:spPr>
          <a:xfrm>
            <a:off x="6172200" y="3257550"/>
            <a:ext cx="2606040" cy="8915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600"/>
              </a:spcBef>
              <a:spcAft>
                <a:spcPts val="0"/>
              </a:spcAft>
              <a:buSzPts val="1400"/>
              <a:buNone/>
              <a:defRPr sz="14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13" name="Google Shape;113;p22"/>
          <p:cNvSpPr/>
          <p:nvPr/>
        </p:nvSpPr>
        <p:spPr>
          <a:xfrm>
            <a:off x="5783777" y="0"/>
            <a:ext cx="41148" cy="5143500"/>
          </a:xfrm>
          <a:prstGeom prst="rect">
            <a:avLst/>
          </a:prstGeom>
          <a:solidFill>
            <a:schemeClr val="accent1"/>
          </a:solidFill>
          <a:ln>
            <a:noFill/>
          </a:ln>
          <a:effectLst>
            <a:outerShdw blurRad="25400" rotWithShape="0" algn="t" dist="25400">
              <a:schemeClr val="lt1">
                <a:alpha val="40000"/>
              </a:scheme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mbria"/>
              <a:ea typeface="Cambria"/>
              <a:cs typeface="Cambria"/>
              <a:sym typeface="Cambria"/>
            </a:endParaRPr>
          </a:p>
        </p:txBody>
      </p:sp>
      <p:sp>
        <p:nvSpPr>
          <p:cNvPr id="114" name="Google Shape;114;p22"/>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2"/>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2"/>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7" name="Shape 117"/>
        <p:cNvGrpSpPr/>
        <p:nvPr/>
      </p:nvGrpSpPr>
      <p:grpSpPr>
        <a:xfrm>
          <a:off x="0" y="0"/>
          <a:ext cx="0" cy="0"/>
          <a:chOff x="0" y="0"/>
          <a:chExt cx="0" cy="0"/>
        </a:xfrm>
      </p:grpSpPr>
      <p:sp>
        <p:nvSpPr>
          <p:cNvPr id="118" name="Google Shape;118;p23"/>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3"/>
          <p:cNvSpPr txBox="1"/>
          <p:nvPr>
            <p:ph idx="1" type="body"/>
          </p:nvPr>
        </p:nvSpPr>
        <p:spPr>
          <a:xfrm rot="5400000">
            <a:off x="3028950" y="-685800"/>
            <a:ext cx="3086100" cy="72009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228600" lvl="8" marL="4114800" algn="l">
              <a:lnSpc>
                <a:spcPct val="90000"/>
              </a:lnSpc>
              <a:spcBef>
                <a:spcPts val="600"/>
              </a:spcBef>
              <a:spcAft>
                <a:spcPts val="0"/>
              </a:spcAft>
              <a:buSzPts val="1400"/>
              <a:buNone/>
              <a:defRPr/>
            </a:lvl9pPr>
          </a:lstStyle>
          <a:p/>
        </p:txBody>
      </p:sp>
      <p:sp>
        <p:nvSpPr>
          <p:cNvPr id="120" name="Google Shape;120;p23"/>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3"/>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2" name="Google Shape;122;p23"/>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3" name="Shape 123"/>
        <p:cNvGrpSpPr/>
        <p:nvPr/>
      </p:nvGrpSpPr>
      <p:grpSpPr>
        <a:xfrm>
          <a:off x="0" y="0"/>
          <a:ext cx="0" cy="0"/>
          <a:chOff x="0" y="0"/>
          <a:chExt cx="0" cy="0"/>
        </a:xfrm>
      </p:grpSpPr>
      <p:sp>
        <p:nvSpPr>
          <p:cNvPr id="124" name="Google Shape;124;p24"/>
          <p:cNvSpPr txBox="1"/>
          <p:nvPr>
            <p:ph type="title"/>
          </p:nvPr>
        </p:nvSpPr>
        <p:spPr>
          <a:xfrm rot="5400000">
            <a:off x="5572587" y="1857836"/>
            <a:ext cx="4171027" cy="10287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5" name="Google Shape;125;p24"/>
          <p:cNvSpPr txBox="1"/>
          <p:nvPr>
            <p:ph idx="1" type="body"/>
          </p:nvPr>
        </p:nvSpPr>
        <p:spPr>
          <a:xfrm rot="5400000">
            <a:off x="1834976" y="-576754"/>
            <a:ext cx="4171027" cy="589788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228600" lvl="8" marL="4114800" algn="l">
              <a:lnSpc>
                <a:spcPct val="90000"/>
              </a:lnSpc>
              <a:spcBef>
                <a:spcPts val="600"/>
              </a:spcBef>
              <a:spcAft>
                <a:spcPts val="0"/>
              </a:spcAft>
              <a:buSzPts val="1400"/>
              <a:buNone/>
              <a:defRPr/>
            </a:lvl9pPr>
          </a:lstStyle>
          <a:p/>
        </p:txBody>
      </p:sp>
      <p:sp>
        <p:nvSpPr>
          <p:cNvPr id="126" name="Google Shape;126;p24"/>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4"/>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4"/>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accent1"/>
              </a:buClr>
              <a:buSzPts val="2400"/>
              <a:buFont typeface="Cambria"/>
              <a:buNone/>
              <a:defRPr b="1" i="0" sz="2400" u="none" cap="none" strike="noStrike">
                <a:solidFill>
                  <a:schemeClr val="accent1"/>
                </a:solidFill>
                <a:latin typeface="Cambria"/>
                <a:ea typeface="Cambria"/>
                <a:cs typeface="Cambria"/>
                <a:sym typeface="Cambri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971550" y="1371600"/>
            <a:ext cx="7200900" cy="30861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1400"/>
              </a:spcBef>
              <a:spcAft>
                <a:spcPts val="0"/>
              </a:spcAft>
              <a:buClr>
                <a:schemeClr val="accent1"/>
              </a:buClr>
              <a:buSzPts val="1500"/>
              <a:buFont typeface="Arial"/>
              <a:buChar char="•"/>
              <a:defRPr b="0" i="0" sz="1500" u="none" cap="none" strike="noStrike">
                <a:solidFill>
                  <a:schemeClr val="dk1"/>
                </a:solidFill>
                <a:latin typeface="Cambria"/>
                <a:ea typeface="Cambria"/>
                <a:cs typeface="Cambria"/>
                <a:sym typeface="Cambria"/>
              </a:defRPr>
            </a:lvl1pPr>
            <a:lvl2pPr indent="-317500" lvl="1" marL="914400" marR="0" rtl="0" algn="l">
              <a:lnSpc>
                <a:spcPct val="90000"/>
              </a:lnSpc>
              <a:spcBef>
                <a:spcPts val="800"/>
              </a:spcBef>
              <a:spcAft>
                <a:spcPts val="0"/>
              </a:spcAft>
              <a:buClr>
                <a:schemeClr val="accent1"/>
              </a:buClr>
              <a:buSzPts val="1400"/>
              <a:buFont typeface="Arial"/>
              <a:buChar char="•"/>
              <a:defRPr b="0" i="0" sz="1400" u="none" cap="none" strike="noStrike">
                <a:solidFill>
                  <a:schemeClr val="dk1"/>
                </a:solidFill>
                <a:latin typeface="Cambria"/>
                <a:ea typeface="Cambria"/>
                <a:cs typeface="Cambria"/>
                <a:sym typeface="Cambria"/>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chemeClr val="dk1"/>
                </a:solidFill>
                <a:latin typeface="Cambria"/>
                <a:ea typeface="Cambria"/>
                <a:cs typeface="Cambria"/>
                <a:sym typeface="Cambria"/>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chemeClr val="dk1"/>
                </a:solidFill>
                <a:latin typeface="Cambria"/>
                <a:ea typeface="Cambria"/>
                <a:cs typeface="Cambria"/>
                <a:sym typeface="Cambria"/>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chemeClr val="dk1"/>
                </a:solidFill>
                <a:latin typeface="Cambria"/>
                <a:ea typeface="Cambria"/>
                <a:cs typeface="Cambria"/>
                <a:sym typeface="Cambria"/>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dk1"/>
                </a:solidFill>
                <a:latin typeface="Cambria"/>
                <a:ea typeface="Cambria"/>
                <a:cs typeface="Cambria"/>
                <a:sym typeface="Cambria"/>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dk1"/>
                </a:solidFill>
                <a:latin typeface="Cambria"/>
                <a:ea typeface="Cambria"/>
                <a:cs typeface="Cambria"/>
                <a:sym typeface="Cambria"/>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dk1"/>
                </a:solidFill>
                <a:latin typeface="Cambria"/>
                <a:ea typeface="Cambria"/>
                <a:cs typeface="Cambria"/>
                <a:sym typeface="Cambria"/>
              </a:defRPr>
            </a:lvl8pPr>
            <a:lvl9pPr indent="-228600" lvl="8" marL="4114800" marR="0" rtl="0" algn="l">
              <a:lnSpc>
                <a:spcPct val="90000"/>
              </a:lnSpc>
              <a:spcBef>
                <a:spcPts val="600"/>
              </a:spcBef>
              <a:spcAft>
                <a:spcPts val="0"/>
              </a:spcAft>
              <a:buClr>
                <a:schemeClr val="accent1"/>
              </a:buClr>
              <a:buSzPts val="1100"/>
              <a:buFont typeface="Arial"/>
              <a:buNone/>
              <a:defRPr b="0" i="0" sz="1100" u="none" cap="none" strike="noStrike">
                <a:solidFill>
                  <a:schemeClr val="dk1"/>
                </a:solidFill>
                <a:latin typeface="Cambria"/>
                <a:ea typeface="Cambria"/>
                <a:cs typeface="Cambria"/>
                <a:sym typeface="Cambria"/>
              </a:defRPr>
            </a:lvl9pPr>
          </a:lstStyle>
          <a:p/>
        </p:txBody>
      </p:sp>
      <p:sp>
        <p:nvSpPr>
          <p:cNvPr id="53" name="Google Shape;53;p13"/>
          <p:cNvSpPr txBox="1"/>
          <p:nvPr>
            <p:ph idx="11" type="ftr"/>
          </p:nvPr>
        </p:nvSpPr>
        <p:spPr>
          <a:xfrm>
            <a:off x="971550" y="4814597"/>
            <a:ext cx="3886200" cy="179176"/>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Cambria"/>
                <a:ea typeface="Cambria"/>
                <a:cs typeface="Cambria"/>
                <a:sym typeface="Cambria"/>
              </a:defRPr>
            </a:lvl1pPr>
            <a:lvl2pPr lvl="1"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2pPr>
            <a:lvl3pPr lvl="2"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3pPr>
            <a:lvl4pPr lvl="3"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4pPr>
            <a:lvl5pPr lvl="4"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5pPr>
            <a:lvl6pPr lvl="5"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6pPr>
            <a:lvl7pPr lvl="6"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7pPr>
            <a:lvl8pPr lvl="7"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8pPr>
            <a:lvl9pPr lvl="8"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9pPr>
          </a:lstStyle>
          <a:p/>
        </p:txBody>
      </p:sp>
      <p:sp>
        <p:nvSpPr>
          <p:cNvPr id="54" name="Google Shape;54;p13"/>
          <p:cNvSpPr txBox="1"/>
          <p:nvPr>
            <p:ph idx="10" type="dt"/>
          </p:nvPr>
        </p:nvSpPr>
        <p:spPr>
          <a:xfrm>
            <a:off x="6417127" y="4814597"/>
            <a:ext cx="1013537" cy="179176"/>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1"/>
                </a:solidFill>
                <a:latin typeface="Cambria"/>
                <a:ea typeface="Cambria"/>
                <a:cs typeface="Cambria"/>
                <a:sym typeface="Cambria"/>
              </a:defRPr>
            </a:lvl1pPr>
            <a:lvl2pPr lvl="1"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2pPr>
            <a:lvl3pPr lvl="2"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3pPr>
            <a:lvl4pPr lvl="3"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4pPr>
            <a:lvl5pPr lvl="4"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5pPr>
            <a:lvl6pPr lvl="5"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6pPr>
            <a:lvl7pPr lvl="6"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7pPr>
            <a:lvl8pPr lvl="7"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8pPr>
            <a:lvl9pPr lvl="8" marR="0" rtl="0" algn="l">
              <a:spcBef>
                <a:spcPts val="0"/>
              </a:spcBef>
              <a:spcAft>
                <a:spcPts val="0"/>
              </a:spcAft>
              <a:buSzPts val="1100"/>
              <a:buNone/>
              <a:defRPr b="0" i="0" sz="1400" u="none" cap="none" strike="noStrike">
                <a:solidFill>
                  <a:schemeClr val="dk1"/>
                </a:solidFill>
                <a:latin typeface="Cambria"/>
                <a:ea typeface="Cambria"/>
                <a:cs typeface="Cambria"/>
                <a:sym typeface="Cambria"/>
              </a:defRPr>
            </a:lvl9pPr>
          </a:lstStyle>
          <a:p/>
        </p:txBody>
      </p:sp>
      <p:sp>
        <p:nvSpPr>
          <p:cNvPr id="55" name="Google Shape;55;p13"/>
          <p:cNvSpPr txBox="1"/>
          <p:nvPr>
            <p:ph idx="12" type="sldNum"/>
          </p:nvPr>
        </p:nvSpPr>
        <p:spPr>
          <a:xfrm>
            <a:off x="7648769" y="4814597"/>
            <a:ext cx="523681" cy="179176"/>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800" u="none" cap="none" strike="noStrike">
                <a:solidFill>
                  <a:schemeClr val="dk1"/>
                </a:solidFill>
                <a:latin typeface="Cambria"/>
                <a:ea typeface="Cambria"/>
                <a:cs typeface="Cambria"/>
                <a:sym typeface="Cambria"/>
              </a:defRPr>
            </a:lvl1pPr>
            <a:lvl2pPr indent="0" lvl="1" marL="0" marR="0" rtl="0" algn="r">
              <a:spcBef>
                <a:spcPts val="0"/>
              </a:spcBef>
              <a:buNone/>
              <a:defRPr b="0" i="0" sz="800" u="none" cap="none" strike="noStrike">
                <a:solidFill>
                  <a:schemeClr val="dk1"/>
                </a:solidFill>
                <a:latin typeface="Cambria"/>
                <a:ea typeface="Cambria"/>
                <a:cs typeface="Cambria"/>
                <a:sym typeface="Cambria"/>
              </a:defRPr>
            </a:lvl2pPr>
            <a:lvl3pPr indent="0" lvl="2" marL="0" marR="0" rtl="0" algn="r">
              <a:spcBef>
                <a:spcPts val="0"/>
              </a:spcBef>
              <a:buNone/>
              <a:defRPr b="0" i="0" sz="800" u="none" cap="none" strike="noStrike">
                <a:solidFill>
                  <a:schemeClr val="dk1"/>
                </a:solidFill>
                <a:latin typeface="Cambria"/>
                <a:ea typeface="Cambria"/>
                <a:cs typeface="Cambria"/>
                <a:sym typeface="Cambria"/>
              </a:defRPr>
            </a:lvl3pPr>
            <a:lvl4pPr indent="0" lvl="3" marL="0" marR="0" rtl="0" algn="r">
              <a:spcBef>
                <a:spcPts val="0"/>
              </a:spcBef>
              <a:buNone/>
              <a:defRPr b="0" i="0" sz="800" u="none" cap="none" strike="noStrike">
                <a:solidFill>
                  <a:schemeClr val="dk1"/>
                </a:solidFill>
                <a:latin typeface="Cambria"/>
                <a:ea typeface="Cambria"/>
                <a:cs typeface="Cambria"/>
                <a:sym typeface="Cambria"/>
              </a:defRPr>
            </a:lvl4pPr>
            <a:lvl5pPr indent="0" lvl="4" marL="0" marR="0" rtl="0" algn="r">
              <a:spcBef>
                <a:spcPts val="0"/>
              </a:spcBef>
              <a:buNone/>
              <a:defRPr b="0" i="0" sz="800" u="none" cap="none" strike="noStrike">
                <a:solidFill>
                  <a:schemeClr val="dk1"/>
                </a:solidFill>
                <a:latin typeface="Cambria"/>
                <a:ea typeface="Cambria"/>
                <a:cs typeface="Cambria"/>
                <a:sym typeface="Cambria"/>
              </a:defRPr>
            </a:lvl5pPr>
            <a:lvl6pPr indent="0" lvl="5" marL="0" marR="0" rtl="0" algn="r">
              <a:spcBef>
                <a:spcPts val="0"/>
              </a:spcBef>
              <a:buNone/>
              <a:defRPr b="0" i="0" sz="800" u="none" cap="none" strike="noStrike">
                <a:solidFill>
                  <a:schemeClr val="dk1"/>
                </a:solidFill>
                <a:latin typeface="Cambria"/>
                <a:ea typeface="Cambria"/>
                <a:cs typeface="Cambria"/>
                <a:sym typeface="Cambria"/>
              </a:defRPr>
            </a:lvl6pPr>
            <a:lvl7pPr indent="0" lvl="6" marL="0" marR="0" rtl="0" algn="r">
              <a:spcBef>
                <a:spcPts val="0"/>
              </a:spcBef>
              <a:buNone/>
              <a:defRPr b="0" i="0" sz="800" u="none" cap="none" strike="noStrike">
                <a:solidFill>
                  <a:schemeClr val="dk1"/>
                </a:solidFill>
                <a:latin typeface="Cambria"/>
                <a:ea typeface="Cambria"/>
                <a:cs typeface="Cambria"/>
                <a:sym typeface="Cambria"/>
              </a:defRPr>
            </a:lvl7pPr>
            <a:lvl8pPr indent="0" lvl="7" marL="0" marR="0" rtl="0" algn="r">
              <a:spcBef>
                <a:spcPts val="0"/>
              </a:spcBef>
              <a:buNone/>
              <a:defRPr b="0" i="0" sz="800" u="none" cap="none" strike="noStrike">
                <a:solidFill>
                  <a:schemeClr val="dk1"/>
                </a:solidFill>
                <a:latin typeface="Cambria"/>
                <a:ea typeface="Cambria"/>
                <a:cs typeface="Cambria"/>
                <a:sym typeface="Cambria"/>
              </a:defRPr>
            </a:lvl8pPr>
            <a:lvl9pPr indent="0" lvl="8" marL="0" marR="0" rtl="0" algn="r">
              <a:spcBef>
                <a:spcPts val="0"/>
              </a:spcBef>
              <a:buNone/>
              <a:defRPr b="0" i="0" sz="800" u="none" cap="none" strike="noStrike">
                <a:solidFill>
                  <a:schemeClr val="dk1"/>
                </a:solidFill>
                <a:latin typeface="Cambria"/>
                <a:ea typeface="Cambria"/>
                <a:cs typeface="Cambria"/>
                <a:sym typeface="Cambria"/>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p:nvPr/>
        </p:nvSpPr>
        <p:spPr>
          <a:xfrm>
            <a:off x="0" y="4692777"/>
            <a:ext cx="9144000" cy="41148"/>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mbria"/>
              <a:ea typeface="Cambria"/>
              <a:cs typeface="Cambria"/>
              <a:sym typeface="Cambria"/>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microtoolsinc.com/papers/how-test-plan/" TargetMode="External"/><Relationship Id="rId4" Type="http://schemas.openxmlformats.org/officeDocument/2006/relationships/hyperlink" Target="https://www.techtarget.com/searchsoftwarequality/definition/waterfall-model" TargetMode="External"/><Relationship Id="rId5" Type="http://schemas.openxmlformats.org/officeDocument/2006/relationships/hyperlink" Target="https://www.practitest.com/qa-learningcenter/best-practices/write-a-test-plan/" TargetMode="External"/><Relationship Id="rId6" Type="http://schemas.openxmlformats.org/officeDocument/2006/relationships/hyperlink" Target="http://www.tutorialspoint.com/software_testing/software_testing_quick_guide.ht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6172200" y="1885950"/>
            <a:ext cx="2606040" cy="120015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7E3D1E"/>
              </a:buClr>
              <a:buSzPts val="2400"/>
              <a:buFont typeface="Cambria"/>
              <a:buNone/>
            </a:pPr>
            <a:r>
              <a:rPr lang="en"/>
              <a:t>VANILLA SYSTEMS: </a:t>
            </a:r>
            <a:br>
              <a:rPr lang="en"/>
            </a:br>
            <a:r>
              <a:rPr lang="en"/>
              <a:t>TEST RESULTS</a:t>
            </a:r>
            <a:endParaRPr/>
          </a:p>
        </p:txBody>
      </p:sp>
      <p:pic>
        <p:nvPicPr>
          <p:cNvPr id="134" name="Google Shape;134;p25"/>
          <p:cNvPicPr preferRelativeResize="0"/>
          <p:nvPr/>
        </p:nvPicPr>
        <p:blipFill rotWithShape="1">
          <a:blip r:embed="rId3">
            <a:alphaModFix/>
          </a:blip>
          <a:srcRect b="0" l="0" r="0" t="0"/>
          <a:stretch/>
        </p:blipFill>
        <p:spPr>
          <a:xfrm>
            <a:off x="1002297" y="994410"/>
            <a:ext cx="3138906" cy="3154680"/>
          </a:xfrm>
          <a:prstGeom prst="rect">
            <a:avLst/>
          </a:prstGeom>
          <a:noFill/>
          <a:ln>
            <a:noFill/>
          </a:ln>
          <a:effectLst>
            <a:outerShdw blurRad="63500" sx="101000" rotWithShape="0" algn="ctr" sy="101000">
              <a:srgbClr val="000000">
                <a:alpha val="14901"/>
              </a:srgbClr>
            </a:outerShdw>
          </a:effectLst>
        </p:spPr>
      </p:pic>
      <p:sp>
        <p:nvSpPr>
          <p:cNvPr id="135" name="Google Shape;135;p25"/>
          <p:cNvSpPr txBox="1"/>
          <p:nvPr>
            <p:ph idx="1" type="body"/>
          </p:nvPr>
        </p:nvSpPr>
        <p:spPr>
          <a:xfrm>
            <a:off x="6172200" y="3257550"/>
            <a:ext cx="2606040" cy="89154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400"/>
              <a:buNone/>
            </a:pPr>
            <a:r>
              <a:rPr lang="en"/>
              <a:t>TEAM 5: Thushal Venkatesh</a:t>
            </a:r>
            <a:endParaRPr/>
          </a:p>
          <a:p>
            <a:pPr indent="0" lvl="0" marL="0" rtl="0" algn="l">
              <a:lnSpc>
                <a:spcPct val="90000"/>
              </a:lnSpc>
              <a:spcBef>
                <a:spcPts val="600"/>
              </a:spcBef>
              <a:spcAft>
                <a:spcPts val="0"/>
              </a:spcAft>
              <a:buSzPts val="1400"/>
              <a:buNone/>
            </a:pPr>
            <a:r>
              <a:rPr lang="en"/>
              <a:t>IT-493-DL1</a:t>
            </a:r>
            <a:endParaRPr/>
          </a:p>
          <a:p>
            <a:pPr indent="0" lvl="0" marL="0" rtl="0" algn="l">
              <a:lnSpc>
                <a:spcPct val="90000"/>
              </a:lnSpc>
              <a:spcBef>
                <a:spcPts val="600"/>
              </a:spcBef>
              <a:spcAft>
                <a:spcPts val="0"/>
              </a:spcAft>
              <a:buSzPts val="1400"/>
              <a:buNone/>
            </a:pPr>
            <a:r>
              <a:rPr lang="en"/>
              <a:t>3/23/2023</a:t>
            </a:r>
            <a:endParaRPr/>
          </a:p>
        </p:txBody>
      </p:sp>
      <p:sp>
        <p:nvSpPr>
          <p:cNvPr id="136" name="Google Shape;136;p25"/>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Account Successfully Created</a:t>
            </a:r>
            <a:endParaRPr/>
          </a:p>
        </p:txBody>
      </p:sp>
      <p:pic>
        <p:nvPicPr>
          <p:cNvPr id="209" name="Google Shape;209;p34"/>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10" name="Google Shape;210;p34"/>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1" name="Google Shape;211;p34"/>
          <p:cNvPicPr preferRelativeResize="0"/>
          <p:nvPr/>
        </p:nvPicPr>
        <p:blipFill>
          <a:blip r:embed="rId4">
            <a:alphaModFix/>
          </a:blip>
          <a:stretch>
            <a:fillRect/>
          </a:stretch>
        </p:blipFill>
        <p:spPr>
          <a:xfrm>
            <a:off x="2214563" y="1338263"/>
            <a:ext cx="4714875" cy="24669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971550" y="149800"/>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Test Data Storage</a:t>
            </a:r>
            <a:endParaRPr/>
          </a:p>
        </p:txBody>
      </p:sp>
      <p:pic>
        <p:nvPicPr>
          <p:cNvPr id="217" name="Google Shape;217;p35"/>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18" name="Google Shape;218;p35"/>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19" name="Google Shape;219;p35"/>
          <p:cNvPicPr preferRelativeResize="0"/>
          <p:nvPr/>
        </p:nvPicPr>
        <p:blipFill>
          <a:blip r:embed="rId4">
            <a:alphaModFix/>
          </a:blip>
          <a:stretch>
            <a:fillRect/>
          </a:stretch>
        </p:blipFill>
        <p:spPr>
          <a:xfrm>
            <a:off x="1171575" y="1066950"/>
            <a:ext cx="6624723" cy="3486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Submitting No Data</a:t>
            </a:r>
            <a:endParaRPr/>
          </a:p>
        </p:txBody>
      </p:sp>
      <p:pic>
        <p:nvPicPr>
          <p:cNvPr id="225" name="Google Shape;225;p36"/>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26" name="Google Shape;226;p36"/>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27" name="Google Shape;227;p36"/>
          <p:cNvPicPr preferRelativeResize="0"/>
          <p:nvPr/>
        </p:nvPicPr>
        <p:blipFill>
          <a:blip r:embed="rId4">
            <a:alphaModFix/>
          </a:blip>
          <a:stretch>
            <a:fillRect/>
          </a:stretch>
        </p:blipFill>
        <p:spPr>
          <a:xfrm>
            <a:off x="2713725" y="1143150"/>
            <a:ext cx="3716550" cy="3400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7"/>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Passwords Don’t Match</a:t>
            </a:r>
            <a:endParaRPr/>
          </a:p>
        </p:txBody>
      </p:sp>
      <p:pic>
        <p:nvPicPr>
          <p:cNvPr id="233" name="Google Shape;233;p37"/>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34" name="Google Shape;234;p37"/>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35" name="Google Shape;235;p37"/>
          <p:cNvPicPr preferRelativeResize="0"/>
          <p:nvPr/>
        </p:nvPicPr>
        <p:blipFill>
          <a:blip r:embed="rId4">
            <a:alphaModFix/>
          </a:blip>
          <a:stretch>
            <a:fillRect/>
          </a:stretch>
        </p:blipFill>
        <p:spPr>
          <a:xfrm>
            <a:off x="1844675" y="1143150"/>
            <a:ext cx="5454676" cy="33240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8"/>
          <p:cNvSpPr txBox="1"/>
          <p:nvPr>
            <p:ph type="title"/>
          </p:nvPr>
        </p:nvSpPr>
        <p:spPr>
          <a:xfrm>
            <a:off x="971550" y="238125"/>
            <a:ext cx="7200900" cy="7500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Using Existing Email</a:t>
            </a:r>
            <a:endParaRPr/>
          </a:p>
        </p:txBody>
      </p:sp>
      <p:pic>
        <p:nvPicPr>
          <p:cNvPr id="241" name="Google Shape;241;p38"/>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42" name="Google Shape;242;p38"/>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43" name="Google Shape;243;p38"/>
          <p:cNvPicPr preferRelativeResize="0"/>
          <p:nvPr/>
        </p:nvPicPr>
        <p:blipFill>
          <a:blip r:embed="rId4">
            <a:alphaModFix/>
          </a:blip>
          <a:stretch>
            <a:fillRect/>
          </a:stretch>
        </p:blipFill>
        <p:spPr>
          <a:xfrm>
            <a:off x="2247900" y="1054825"/>
            <a:ext cx="4411925" cy="3526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nvSpPr>
        <p:spPr>
          <a:xfrm>
            <a:off x="0" y="68467"/>
            <a:ext cx="2072640" cy="2621393"/>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rgbClr val="542814"/>
              </a:buClr>
              <a:buSzPts val="2400"/>
              <a:buFont typeface="Cambria"/>
              <a:buNone/>
            </a:pPr>
            <a:r>
              <a:rPr b="1" lang="en" sz="2400" cap="none">
                <a:solidFill>
                  <a:srgbClr val="542814"/>
                </a:solidFill>
                <a:latin typeface="Cambria"/>
                <a:ea typeface="Cambria"/>
                <a:cs typeface="Cambria"/>
                <a:sym typeface="Cambria"/>
              </a:rPr>
              <a:t>NON-FUNCTIONAL TESTING</a:t>
            </a:r>
            <a:endParaRPr sz="1100"/>
          </a:p>
        </p:txBody>
      </p:sp>
      <p:graphicFrame>
        <p:nvGraphicFramePr>
          <p:cNvPr id="250" name="Google Shape;250;p39"/>
          <p:cNvGraphicFramePr/>
          <p:nvPr/>
        </p:nvGraphicFramePr>
        <p:xfrm>
          <a:off x="2201651" y="152401"/>
          <a:ext cx="3000000" cy="3000000"/>
        </p:xfrm>
        <a:graphic>
          <a:graphicData uri="http://schemas.openxmlformats.org/drawingml/2006/table">
            <a:tbl>
              <a:tblPr bandRow="1" firstRow="1">
                <a:noFill/>
                <a:tableStyleId>{2FBC0650-07C1-4851-AA30-0AACE0E31FEF}</a:tableStyleId>
              </a:tblPr>
              <a:tblGrid>
                <a:gridCol w="1234875"/>
                <a:gridCol w="1234875"/>
                <a:gridCol w="1234875"/>
                <a:gridCol w="1238525"/>
                <a:gridCol w="1711100"/>
              </a:tblGrid>
              <a:tr h="560175">
                <a:tc>
                  <a:txBody>
                    <a:bodyPr/>
                    <a:lstStyle/>
                    <a:p>
                      <a:pPr indent="0" lvl="0" marL="0" marR="0" rtl="0" algn="l">
                        <a:spcBef>
                          <a:spcPts val="0"/>
                        </a:spcBef>
                        <a:spcAft>
                          <a:spcPts val="0"/>
                        </a:spcAft>
                        <a:buNone/>
                      </a:pPr>
                      <a:r>
                        <a:rPr lang="en" sz="1100" u="none" cap="none" strike="noStrike"/>
                        <a:t>Steps</a:t>
                      </a:r>
                      <a:endParaRPr sz="1100"/>
                    </a:p>
                  </a:txBody>
                  <a:tcPr marT="29525" marB="29525" marR="59025" marL="59025">
                    <a:solidFill>
                      <a:srgbClr val="DB906C"/>
                    </a:solidFill>
                  </a:tcPr>
                </a:tc>
                <a:tc>
                  <a:txBody>
                    <a:bodyPr/>
                    <a:lstStyle/>
                    <a:p>
                      <a:pPr indent="0" lvl="0" marL="0" marR="0" rtl="0" algn="l">
                        <a:spcBef>
                          <a:spcPts val="0"/>
                        </a:spcBef>
                        <a:spcAft>
                          <a:spcPts val="0"/>
                        </a:spcAft>
                        <a:buNone/>
                      </a:pPr>
                      <a:r>
                        <a:rPr lang="en" sz="1100"/>
                        <a:t>Description</a:t>
                      </a:r>
                      <a:endParaRPr sz="1100"/>
                    </a:p>
                  </a:txBody>
                  <a:tcPr marT="29525" marB="29525" marR="59025" marL="59025">
                    <a:solidFill>
                      <a:srgbClr val="DB906C"/>
                    </a:solidFill>
                  </a:tcPr>
                </a:tc>
                <a:tc>
                  <a:txBody>
                    <a:bodyPr/>
                    <a:lstStyle/>
                    <a:p>
                      <a:pPr indent="0" lvl="0" marL="0" marR="0" rtl="0" algn="l">
                        <a:spcBef>
                          <a:spcPts val="0"/>
                        </a:spcBef>
                        <a:spcAft>
                          <a:spcPts val="0"/>
                        </a:spcAft>
                        <a:buNone/>
                      </a:pPr>
                      <a:r>
                        <a:rPr lang="en" sz="1100"/>
                        <a:t>Expected Results</a:t>
                      </a:r>
                      <a:endParaRPr sz="1100"/>
                    </a:p>
                  </a:txBody>
                  <a:tcPr marT="29525" marB="29525" marR="59025" marL="59025">
                    <a:solidFill>
                      <a:srgbClr val="DB906C"/>
                    </a:solidFill>
                  </a:tcPr>
                </a:tc>
                <a:tc>
                  <a:txBody>
                    <a:bodyPr/>
                    <a:lstStyle/>
                    <a:p>
                      <a:pPr indent="0" lvl="0" marL="0" marR="0" rtl="0" algn="l">
                        <a:spcBef>
                          <a:spcPts val="0"/>
                        </a:spcBef>
                        <a:spcAft>
                          <a:spcPts val="0"/>
                        </a:spcAft>
                        <a:buNone/>
                      </a:pPr>
                      <a:r>
                        <a:rPr lang="en" sz="1100"/>
                        <a:t>Alpha Testing Date &amp; Time | Pass or Fail</a:t>
                      </a:r>
                      <a:endParaRPr sz="1100"/>
                    </a:p>
                  </a:txBody>
                  <a:tcPr marT="29525" marB="29525" marR="59025" marL="59025">
                    <a:solidFill>
                      <a:srgbClr val="DB906C"/>
                    </a:solidFill>
                  </a:tcPr>
                </a:tc>
                <a:tc>
                  <a:txBody>
                    <a:bodyPr/>
                    <a:lstStyle/>
                    <a:p>
                      <a:pPr indent="0" lvl="0" marL="0" marR="0" rtl="0" algn="l">
                        <a:spcBef>
                          <a:spcPts val="0"/>
                        </a:spcBef>
                        <a:spcAft>
                          <a:spcPts val="0"/>
                        </a:spcAft>
                        <a:buNone/>
                      </a:pPr>
                      <a:r>
                        <a:rPr lang="en" sz="1100"/>
                        <a:t>Non-Function Testing Date &amp; Time | Pass or Fail</a:t>
                      </a:r>
                      <a:endParaRPr sz="1100"/>
                    </a:p>
                  </a:txBody>
                  <a:tcPr marT="29525" marB="29525" marR="59025" marL="59025">
                    <a:solidFill>
                      <a:srgbClr val="DB906C"/>
                    </a:solidFill>
                  </a:tcPr>
                </a:tc>
              </a:tr>
              <a:tr h="564875">
                <a:tc>
                  <a:txBody>
                    <a:bodyPr/>
                    <a:lstStyle/>
                    <a:p>
                      <a:pPr indent="0" lvl="0" marL="0" marR="0" rtl="0" algn="l">
                        <a:spcBef>
                          <a:spcPts val="0"/>
                        </a:spcBef>
                        <a:spcAft>
                          <a:spcPts val="0"/>
                        </a:spcAft>
                        <a:buNone/>
                      </a:pPr>
                      <a:r>
                        <a:rPr lang="en" sz="1100"/>
                        <a:t>Loading</a:t>
                      </a:r>
                      <a:endParaRPr sz="1100"/>
                    </a:p>
                  </a:txBody>
                  <a:tcPr marT="29525" marB="29525" marR="59025" marL="59025"/>
                </a:tc>
                <a:tc>
                  <a:txBody>
                    <a:bodyPr/>
                    <a:lstStyle/>
                    <a:p>
                      <a:pPr indent="0" lvl="0" marL="0" marR="0" rtl="0" algn="l">
                        <a:spcBef>
                          <a:spcPts val="0"/>
                        </a:spcBef>
                        <a:spcAft>
                          <a:spcPts val="0"/>
                        </a:spcAft>
                        <a:buNone/>
                      </a:pPr>
                      <a:r>
                        <a:rPr lang="en" sz="1100"/>
                        <a:t>What’s the average load time?</a:t>
                      </a:r>
                      <a:endParaRPr sz="1100"/>
                    </a:p>
                  </a:txBody>
                  <a:tcPr marT="29525" marB="29525" marR="59025" marL="59025"/>
                </a:tc>
                <a:tc>
                  <a:txBody>
                    <a:bodyPr/>
                    <a:lstStyle/>
                    <a:p>
                      <a:pPr indent="0" lvl="0" marL="0" marR="0" rtl="0" algn="l">
                        <a:spcBef>
                          <a:spcPts val="0"/>
                        </a:spcBef>
                        <a:spcAft>
                          <a:spcPts val="0"/>
                        </a:spcAft>
                        <a:buNone/>
                      </a:pPr>
                      <a:r>
                        <a:rPr lang="en" sz="1100"/>
                        <a:t>&lt;3 seconds</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r h="403075">
                <a:tc>
                  <a:txBody>
                    <a:bodyPr/>
                    <a:lstStyle/>
                    <a:p>
                      <a:pPr indent="0" lvl="0" marL="0" marR="0" rtl="0" algn="l">
                        <a:spcBef>
                          <a:spcPts val="0"/>
                        </a:spcBef>
                        <a:spcAft>
                          <a:spcPts val="0"/>
                        </a:spcAft>
                        <a:buNone/>
                      </a:pPr>
                      <a:r>
                        <a:rPr lang="en" sz="1100"/>
                        <a:t>Device Friendly</a:t>
                      </a:r>
                      <a:endParaRPr sz="1100"/>
                    </a:p>
                  </a:txBody>
                  <a:tcPr marT="29525" marB="29525" marR="59025" marL="59025"/>
                </a:tc>
                <a:tc>
                  <a:txBody>
                    <a:bodyPr/>
                    <a:lstStyle/>
                    <a:p>
                      <a:pPr indent="0" lvl="0" marL="0" marR="0" rtl="0" algn="l">
                        <a:spcBef>
                          <a:spcPts val="0"/>
                        </a:spcBef>
                        <a:spcAft>
                          <a:spcPts val="0"/>
                        </a:spcAft>
                        <a:buNone/>
                      </a:pPr>
                      <a:r>
                        <a:rPr lang="en" sz="1100"/>
                        <a:t>Is it consistent across devices?</a:t>
                      </a:r>
                      <a:endParaRPr sz="1100"/>
                    </a:p>
                  </a:txBody>
                  <a:tcPr marT="29525" marB="29525" marR="59025" marL="59025"/>
                </a:tc>
                <a:tc>
                  <a:txBody>
                    <a:bodyPr/>
                    <a:lstStyle/>
                    <a:p>
                      <a:pPr indent="0" lvl="0" marL="0" marR="0" rtl="0" algn="l">
                        <a:spcBef>
                          <a:spcPts val="0"/>
                        </a:spcBef>
                        <a:spcAft>
                          <a:spcPts val="0"/>
                        </a:spcAft>
                        <a:buNone/>
                      </a:pPr>
                      <a:r>
                        <a:rPr lang="en" sz="1100"/>
                        <a:t>Yes, can be used on a phone</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r h="560175">
                <a:tc>
                  <a:txBody>
                    <a:bodyPr/>
                    <a:lstStyle/>
                    <a:p>
                      <a:pPr indent="0" lvl="0" marL="0" marR="0" rtl="0" algn="l">
                        <a:spcBef>
                          <a:spcPts val="0"/>
                        </a:spcBef>
                        <a:spcAft>
                          <a:spcPts val="0"/>
                        </a:spcAft>
                        <a:buNone/>
                      </a:pPr>
                      <a:r>
                        <a:rPr lang="en" sz="1100"/>
                        <a:t>Ease of Use</a:t>
                      </a:r>
                      <a:endParaRPr sz="1100"/>
                    </a:p>
                  </a:txBody>
                  <a:tcPr marT="29525" marB="29525" marR="59025" marL="59025"/>
                </a:tc>
                <a:tc>
                  <a:txBody>
                    <a:bodyPr/>
                    <a:lstStyle/>
                    <a:p>
                      <a:pPr indent="0" lvl="0" marL="0" marR="0" rtl="0" algn="l">
                        <a:spcBef>
                          <a:spcPts val="0"/>
                        </a:spcBef>
                        <a:spcAft>
                          <a:spcPts val="0"/>
                        </a:spcAft>
                        <a:buNone/>
                      </a:pPr>
                      <a:r>
                        <a:rPr lang="en" sz="1100"/>
                        <a:t>Is it user-friendly?</a:t>
                      </a:r>
                      <a:endParaRPr sz="1100"/>
                    </a:p>
                  </a:txBody>
                  <a:tcPr marT="29525" marB="29525" marR="59025" marL="59025"/>
                </a:tc>
                <a:tc>
                  <a:txBody>
                    <a:bodyPr/>
                    <a:lstStyle/>
                    <a:p>
                      <a:pPr indent="0" lvl="0" marL="0" marR="0" rtl="0" algn="l">
                        <a:spcBef>
                          <a:spcPts val="0"/>
                        </a:spcBef>
                        <a:spcAft>
                          <a:spcPts val="0"/>
                        </a:spcAft>
                        <a:buNone/>
                      </a:pPr>
                      <a:r>
                        <a:rPr lang="en" sz="1100"/>
                        <a:t>Yes, industry standard in ease-of-use</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r h="656425">
                <a:tc>
                  <a:txBody>
                    <a:bodyPr/>
                    <a:lstStyle/>
                    <a:p>
                      <a:pPr indent="0" lvl="0" marL="0" marR="0" rtl="0" algn="l">
                        <a:spcBef>
                          <a:spcPts val="0"/>
                        </a:spcBef>
                        <a:spcAft>
                          <a:spcPts val="0"/>
                        </a:spcAft>
                        <a:buNone/>
                      </a:pPr>
                      <a:r>
                        <a:rPr lang="en" sz="1100"/>
                        <a:t>Patching/Maintenance</a:t>
                      </a:r>
                      <a:endParaRPr sz="1100"/>
                    </a:p>
                  </a:txBody>
                  <a:tcPr marT="29525" marB="29525" marR="59025" marL="59025"/>
                </a:tc>
                <a:tc>
                  <a:txBody>
                    <a:bodyPr/>
                    <a:lstStyle/>
                    <a:p>
                      <a:pPr indent="0" lvl="0" marL="0" marR="0" rtl="0" algn="l">
                        <a:spcBef>
                          <a:spcPts val="0"/>
                        </a:spcBef>
                        <a:spcAft>
                          <a:spcPts val="0"/>
                        </a:spcAft>
                        <a:buNone/>
                      </a:pPr>
                      <a:r>
                        <a:rPr lang="en" sz="1100"/>
                        <a:t>How often does maintenance occur?</a:t>
                      </a:r>
                      <a:endParaRPr sz="1100"/>
                    </a:p>
                  </a:txBody>
                  <a:tcPr marT="29525" marB="29525" marR="59025" marL="59025"/>
                </a:tc>
                <a:tc>
                  <a:txBody>
                    <a:bodyPr/>
                    <a:lstStyle/>
                    <a:p>
                      <a:pPr indent="0" lvl="0" marL="0" marR="0" rtl="0" algn="l">
                        <a:spcBef>
                          <a:spcPts val="0"/>
                        </a:spcBef>
                        <a:spcAft>
                          <a:spcPts val="0"/>
                        </a:spcAft>
                        <a:buNone/>
                      </a:pPr>
                      <a:r>
                        <a:rPr lang="en" sz="1100"/>
                        <a:t>During patch implementations</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r h="442025">
                <a:tc>
                  <a:txBody>
                    <a:bodyPr/>
                    <a:lstStyle/>
                    <a:p>
                      <a:pPr indent="0" lvl="0" marL="0" marR="0" rtl="0" algn="l">
                        <a:spcBef>
                          <a:spcPts val="0"/>
                        </a:spcBef>
                        <a:spcAft>
                          <a:spcPts val="0"/>
                        </a:spcAft>
                        <a:buNone/>
                      </a:pPr>
                      <a:r>
                        <a:rPr lang="en" sz="1100"/>
                        <a:t>HTTPS?</a:t>
                      </a:r>
                      <a:endParaRPr sz="1100"/>
                    </a:p>
                  </a:txBody>
                  <a:tcPr marT="29525" marB="29525" marR="59025" marL="59025"/>
                </a:tc>
                <a:tc>
                  <a:txBody>
                    <a:bodyPr/>
                    <a:lstStyle/>
                    <a:p>
                      <a:pPr indent="0" lvl="0" marL="0" marR="0" rtl="0" algn="l">
                        <a:spcBef>
                          <a:spcPts val="0"/>
                        </a:spcBef>
                        <a:spcAft>
                          <a:spcPts val="0"/>
                        </a:spcAft>
                        <a:buNone/>
                      </a:pPr>
                      <a:r>
                        <a:rPr lang="en" sz="1100"/>
                        <a:t>Is the website secure?</a:t>
                      </a:r>
                      <a:endParaRPr sz="1100"/>
                    </a:p>
                  </a:txBody>
                  <a:tcPr marT="29525" marB="29525" marR="59025" marL="59025"/>
                </a:tc>
                <a:tc>
                  <a:txBody>
                    <a:bodyPr/>
                    <a:lstStyle/>
                    <a:p>
                      <a:pPr indent="0" lvl="0" marL="0" marR="0" rtl="0" algn="l">
                        <a:spcBef>
                          <a:spcPts val="0"/>
                        </a:spcBef>
                        <a:spcAft>
                          <a:spcPts val="0"/>
                        </a:spcAft>
                        <a:buNone/>
                      </a:pPr>
                      <a:r>
                        <a:rPr lang="en" sz="1100"/>
                        <a:t>Yes</a:t>
                      </a:r>
                      <a:endParaRPr sz="1100"/>
                    </a:p>
                  </a:txBody>
                  <a:tcPr marT="29525" marB="29525" marR="59025" marL="59025"/>
                </a:tc>
                <a:tc>
                  <a:txBody>
                    <a:bodyPr/>
                    <a:lstStyle/>
                    <a:p>
                      <a:pPr indent="0" lvl="0" marL="0" marR="0" rtl="0" algn="l">
                        <a:spcBef>
                          <a:spcPts val="0"/>
                        </a:spcBef>
                        <a:spcAft>
                          <a:spcPts val="0"/>
                        </a:spcAft>
                        <a:buNone/>
                      </a:pPr>
                      <a:r>
                        <a:rPr lang="en" sz="1100"/>
                        <a:t>Fail</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Fail, hosting provider not selected yet.</a:t>
                      </a:r>
                      <a:endParaRPr sz="1100"/>
                    </a:p>
                  </a:txBody>
                  <a:tcPr marT="29525" marB="29525" marR="59025" marL="59025"/>
                </a:tc>
              </a:tr>
              <a:tr h="732250">
                <a:tc>
                  <a:txBody>
                    <a:bodyPr/>
                    <a:lstStyle/>
                    <a:p>
                      <a:pPr indent="0" lvl="0" marL="0" marR="0" rtl="0" algn="l">
                        <a:spcBef>
                          <a:spcPts val="0"/>
                        </a:spcBef>
                        <a:spcAft>
                          <a:spcPts val="0"/>
                        </a:spcAft>
                        <a:buNone/>
                      </a:pPr>
                      <a:r>
                        <a:rPr lang="en" sz="1100"/>
                        <a:t>Screen and Resolution Sizing</a:t>
                      </a:r>
                      <a:endParaRPr sz="1100"/>
                    </a:p>
                  </a:txBody>
                  <a:tcPr marT="29525" marB="29525" marR="59025" marL="59025"/>
                </a:tc>
                <a:tc>
                  <a:txBody>
                    <a:bodyPr/>
                    <a:lstStyle/>
                    <a:p>
                      <a:pPr indent="0" lvl="0" marL="0" marR="0" rtl="0" algn="l">
                        <a:spcBef>
                          <a:spcPts val="0"/>
                        </a:spcBef>
                        <a:spcAft>
                          <a:spcPts val="0"/>
                        </a:spcAft>
                        <a:buNone/>
                      </a:pPr>
                      <a:r>
                        <a:rPr lang="en" sz="1100"/>
                        <a:t>Responsive Web Design</a:t>
                      </a:r>
                      <a:endParaRPr sz="1100"/>
                    </a:p>
                  </a:txBody>
                  <a:tcPr marT="29525" marB="29525" marR="59025" marL="59025"/>
                </a:tc>
                <a:tc>
                  <a:txBody>
                    <a:bodyPr/>
                    <a:lstStyle/>
                    <a:p>
                      <a:pPr indent="0" lvl="0" marL="0" marR="0" rtl="0" algn="l">
                        <a:spcBef>
                          <a:spcPts val="0"/>
                        </a:spcBef>
                        <a:spcAft>
                          <a:spcPts val="0"/>
                        </a:spcAft>
                        <a:buNone/>
                      </a:pPr>
                      <a:r>
                        <a:rPr lang="en" sz="1100"/>
                        <a:t>Yes, web pages mimic its functions across all devices.</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r h="656425">
                <a:tc>
                  <a:txBody>
                    <a:bodyPr/>
                    <a:lstStyle/>
                    <a:p>
                      <a:pPr indent="0" lvl="0" marL="0" marR="0" rtl="0" algn="l">
                        <a:spcBef>
                          <a:spcPts val="0"/>
                        </a:spcBef>
                        <a:spcAft>
                          <a:spcPts val="0"/>
                        </a:spcAft>
                        <a:buNone/>
                      </a:pPr>
                      <a:r>
                        <a:rPr lang="en" sz="1100"/>
                        <a:t>Operational &amp; Service Time</a:t>
                      </a:r>
                      <a:endParaRPr sz="1100"/>
                    </a:p>
                  </a:txBody>
                  <a:tcPr marT="29525" marB="29525" marR="59025" marL="59025"/>
                </a:tc>
                <a:tc>
                  <a:txBody>
                    <a:bodyPr/>
                    <a:lstStyle/>
                    <a:p>
                      <a:pPr indent="0" lvl="0" marL="0" marR="0" rtl="0" algn="l">
                        <a:spcBef>
                          <a:spcPts val="0"/>
                        </a:spcBef>
                        <a:spcAft>
                          <a:spcPts val="0"/>
                        </a:spcAft>
                        <a:buNone/>
                      </a:pPr>
                      <a:r>
                        <a:rPr lang="en" sz="1100"/>
                        <a:t>What is the website uptime and availability?</a:t>
                      </a:r>
                      <a:endParaRPr sz="1100"/>
                    </a:p>
                  </a:txBody>
                  <a:tcPr marT="29525" marB="29525" marR="59025" marL="59025"/>
                </a:tc>
                <a:tc>
                  <a:txBody>
                    <a:bodyPr/>
                    <a:lstStyle/>
                    <a:p>
                      <a:pPr indent="0" lvl="0" marL="0" marR="0" rtl="0" algn="l">
                        <a:spcBef>
                          <a:spcPts val="0"/>
                        </a:spcBef>
                        <a:spcAft>
                          <a:spcPts val="0"/>
                        </a:spcAft>
                        <a:buNone/>
                      </a:pPr>
                      <a:r>
                        <a:rPr lang="en" sz="1100"/>
                        <a:t>100% uptime and availability</a:t>
                      </a:r>
                      <a:endParaRPr sz="1100"/>
                    </a:p>
                  </a:txBody>
                  <a:tcPr marT="29525" marB="29525" marR="59025" marL="59025"/>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29525" marB="29525" marR="59025" marL="59025"/>
                </a:tc>
                <a:tc>
                  <a:txBody>
                    <a:bodyPr/>
                    <a:lstStyle/>
                    <a:p>
                      <a:pPr indent="0" lvl="0" marL="0" marR="0" rtl="0" algn="l">
                        <a:spcBef>
                          <a:spcPts val="0"/>
                        </a:spcBef>
                        <a:spcAft>
                          <a:spcPts val="0"/>
                        </a:spcAft>
                        <a:buNone/>
                      </a:pPr>
                      <a:r>
                        <a:rPr lang="en" sz="1100"/>
                        <a:t>3/23/2023 - Pass</a:t>
                      </a:r>
                      <a:endParaRPr sz="1100"/>
                    </a:p>
                  </a:txBody>
                  <a:tcPr marT="29525" marB="29525" marR="59025" marL="59025"/>
                </a:tc>
              </a:tr>
            </a:tbl>
          </a:graphicData>
        </a:graphic>
      </p:graphicFrame>
      <p:pic>
        <p:nvPicPr>
          <p:cNvPr id="251" name="Google Shape;251;p39"/>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52" name="Google Shape;252;p39"/>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0" y="1550670"/>
            <a:ext cx="2004060" cy="1021080"/>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rgbClr val="542814"/>
              </a:buClr>
              <a:buSzPts val="2400"/>
              <a:buFont typeface="Cambria"/>
              <a:buNone/>
            </a:pPr>
            <a:r>
              <a:rPr lang="en">
                <a:solidFill>
                  <a:srgbClr val="542814"/>
                </a:solidFill>
              </a:rPr>
              <a:t>FUNCTIONAL TESTING</a:t>
            </a:r>
            <a:endParaRPr/>
          </a:p>
        </p:txBody>
      </p:sp>
      <p:graphicFrame>
        <p:nvGraphicFramePr>
          <p:cNvPr id="259" name="Google Shape;259;p40"/>
          <p:cNvGraphicFramePr/>
          <p:nvPr/>
        </p:nvGraphicFramePr>
        <p:xfrm>
          <a:off x="2194560" y="60959"/>
          <a:ext cx="3000000" cy="3000000"/>
        </p:xfrm>
        <a:graphic>
          <a:graphicData uri="http://schemas.openxmlformats.org/drawingml/2006/table">
            <a:tbl>
              <a:tblPr bandRow="1" firstRow="1">
                <a:noFill/>
                <a:tableStyleId>{2FBC0650-07C1-4851-AA30-0AACE0E31FEF}</a:tableStyleId>
              </a:tblPr>
              <a:tblGrid>
                <a:gridCol w="1362450"/>
                <a:gridCol w="1362450"/>
                <a:gridCol w="1362450"/>
                <a:gridCol w="1362450"/>
                <a:gridCol w="1362450"/>
              </a:tblGrid>
              <a:tr h="523825">
                <a:tc>
                  <a:txBody>
                    <a:bodyPr/>
                    <a:lstStyle/>
                    <a:p>
                      <a:pPr indent="0" lvl="0" marL="0" marR="0" rtl="0" algn="l">
                        <a:spcBef>
                          <a:spcPts val="0"/>
                        </a:spcBef>
                        <a:spcAft>
                          <a:spcPts val="0"/>
                        </a:spcAft>
                        <a:buNone/>
                      </a:pPr>
                      <a:r>
                        <a:rPr lang="en" sz="1100"/>
                        <a:t>Step Name</a:t>
                      </a:r>
                      <a:endParaRPr sz="1100"/>
                    </a:p>
                  </a:txBody>
                  <a:tcPr marT="34300" marB="34300" marR="68600" marL="68600"/>
                </a:tc>
                <a:tc>
                  <a:txBody>
                    <a:bodyPr/>
                    <a:lstStyle/>
                    <a:p>
                      <a:pPr indent="0" lvl="0" marL="0" marR="0" rtl="0" algn="l">
                        <a:spcBef>
                          <a:spcPts val="0"/>
                        </a:spcBef>
                        <a:spcAft>
                          <a:spcPts val="0"/>
                        </a:spcAft>
                        <a:buNone/>
                      </a:pPr>
                      <a:r>
                        <a:rPr lang="en" sz="1100"/>
                        <a:t>Description</a:t>
                      </a:r>
                      <a:endParaRPr sz="1100"/>
                    </a:p>
                  </a:txBody>
                  <a:tcPr marT="34300" marB="34300" marR="68600" marL="68600"/>
                </a:tc>
                <a:tc>
                  <a:txBody>
                    <a:bodyPr/>
                    <a:lstStyle/>
                    <a:p>
                      <a:pPr indent="0" lvl="0" marL="0" marR="0" rtl="0" algn="l">
                        <a:spcBef>
                          <a:spcPts val="0"/>
                        </a:spcBef>
                        <a:spcAft>
                          <a:spcPts val="0"/>
                        </a:spcAft>
                        <a:buNone/>
                      </a:pPr>
                      <a:r>
                        <a:rPr lang="en" sz="1100"/>
                        <a:t>Expected Results</a:t>
                      </a:r>
                      <a:endParaRPr sz="1100"/>
                    </a:p>
                  </a:txBody>
                  <a:tcPr marT="34300" marB="34300" marR="68600" marL="68600"/>
                </a:tc>
                <a:tc>
                  <a:txBody>
                    <a:bodyPr/>
                    <a:lstStyle/>
                    <a:p>
                      <a:pPr indent="0" lvl="0" marL="0" marR="0" rtl="0" algn="l">
                        <a:spcBef>
                          <a:spcPts val="0"/>
                        </a:spcBef>
                        <a:spcAft>
                          <a:spcPts val="0"/>
                        </a:spcAft>
                        <a:buNone/>
                      </a:pPr>
                      <a:r>
                        <a:rPr lang="en" sz="1100"/>
                        <a:t>Alpha Testing Date &amp; Time | Pass or Fail</a:t>
                      </a:r>
                      <a:endParaRPr sz="1100"/>
                    </a:p>
                  </a:txBody>
                  <a:tcPr marT="34300" marB="34300" marR="68600" marL="68600"/>
                </a:tc>
                <a:tc>
                  <a:txBody>
                    <a:bodyPr/>
                    <a:lstStyle/>
                    <a:p>
                      <a:pPr indent="0" lvl="0" marL="0" marR="0" rtl="0" algn="l">
                        <a:spcBef>
                          <a:spcPts val="0"/>
                        </a:spcBef>
                        <a:spcAft>
                          <a:spcPts val="0"/>
                        </a:spcAft>
                        <a:buNone/>
                      </a:pPr>
                      <a:r>
                        <a:rPr lang="en" sz="1100"/>
                        <a:t>Functional Testing Date &amp; Time | Pass or Fail</a:t>
                      </a:r>
                      <a:endParaRPr sz="1100"/>
                    </a:p>
                  </a:txBody>
                  <a:tcPr marT="34300" marB="34300" marR="68600" marL="68600"/>
                </a:tc>
              </a:tr>
              <a:tr h="676625">
                <a:tc>
                  <a:txBody>
                    <a:bodyPr/>
                    <a:lstStyle/>
                    <a:p>
                      <a:pPr indent="0" lvl="0" marL="0" marR="0" rtl="0" algn="l">
                        <a:spcBef>
                          <a:spcPts val="0"/>
                        </a:spcBef>
                        <a:spcAft>
                          <a:spcPts val="0"/>
                        </a:spcAft>
                        <a:buNone/>
                      </a:pPr>
                      <a:r>
                        <a:rPr lang="en" sz="1100"/>
                        <a:t>Navigation</a:t>
                      </a:r>
                      <a:endParaRPr sz="1100"/>
                    </a:p>
                  </a:txBody>
                  <a:tcPr marT="34300" marB="34300" marR="68600" marL="68600"/>
                </a:tc>
                <a:tc>
                  <a:txBody>
                    <a:bodyPr/>
                    <a:lstStyle/>
                    <a:p>
                      <a:pPr indent="0" lvl="0" marL="0" marR="0" rtl="0" algn="l">
                        <a:spcBef>
                          <a:spcPts val="0"/>
                        </a:spcBef>
                        <a:spcAft>
                          <a:spcPts val="0"/>
                        </a:spcAft>
                        <a:buNone/>
                      </a:pPr>
                      <a:r>
                        <a:rPr lang="en" sz="1100"/>
                        <a:t>Links and Menus to allow ease of guidance in browsing.</a:t>
                      </a:r>
                      <a:endParaRPr sz="1100"/>
                    </a:p>
                  </a:txBody>
                  <a:tcPr marT="34300" marB="34300" marR="68600" marL="68600"/>
                </a:tc>
                <a:tc>
                  <a:txBody>
                    <a:bodyPr/>
                    <a:lstStyle/>
                    <a:p>
                      <a:pPr indent="0" lvl="0" marL="0" marR="0" rtl="0" algn="l">
                        <a:spcBef>
                          <a:spcPts val="0"/>
                        </a:spcBef>
                        <a:spcAft>
                          <a:spcPts val="0"/>
                        </a:spcAft>
                        <a:buNone/>
                      </a:pPr>
                      <a:r>
                        <a:rPr lang="en" sz="1100"/>
                        <a:t>All links and menus are functional</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523825">
                <a:tc>
                  <a:txBody>
                    <a:bodyPr/>
                    <a:lstStyle/>
                    <a:p>
                      <a:pPr indent="0" lvl="0" marL="0" marR="0" rtl="0" algn="l">
                        <a:spcBef>
                          <a:spcPts val="0"/>
                        </a:spcBef>
                        <a:spcAft>
                          <a:spcPts val="0"/>
                        </a:spcAft>
                        <a:buNone/>
                      </a:pPr>
                      <a:r>
                        <a:rPr lang="en" sz="1100"/>
                        <a:t>User Authentication</a:t>
                      </a:r>
                      <a:endParaRPr sz="1100"/>
                    </a:p>
                  </a:txBody>
                  <a:tcPr marT="34300" marB="34300" marR="68600" marL="68600"/>
                </a:tc>
                <a:tc>
                  <a:txBody>
                    <a:bodyPr/>
                    <a:lstStyle/>
                    <a:p>
                      <a:pPr indent="0" lvl="0" marL="0" marR="0" rtl="0" algn="l">
                        <a:spcBef>
                          <a:spcPts val="0"/>
                        </a:spcBef>
                        <a:spcAft>
                          <a:spcPts val="0"/>
                        </a:spcAft>
                        <a:buNone/>
                      </a:pPr>
                      <a:r>
                        <a:rPr lang="en" sz="1100"/>
                        <a:t>Login and registration functionalities</a:t>
                      </a:r>
                      <a:endParaRPr sz="1100"/>
                    </a:p>
                  </a:txBody>
                  <a:tcPr marT="34300" marB="34300" marR="68600" marL="68600"/>
                </a:tc>
                <a:tc>
                  <a:txBody>
                    <a:bodyPr/>
                    <a:lstStyle/>
                    <a:p>
                      <a:pPr indent="0" lvl="0" marL="0" marR="0" rtl="0" algn="l">
                        <a:spcBef>
                          <a:spcPts val="0"/>
                        </a:spcBef>
                        <a:spcAft>
                          <a:spcPts val="0"/>
                        </a:spcAft>
                        <a:buNone/>
                      </a:pPr>
                      <a:r>
                        <a:rPr lang="en" sz="1100"/>
                        <a:t>Allow users to log-in to their account</a:t>
                      </a:r>
                      <a:endParaRPr sz="1100"/>
                    </a:p>
                  </a:txBody>
                  <a:tcPr marT="34300" marB="34300" marR="68600" marL="68600"/>
                </a:tc>
                <a:tc>
                  <a:txBody>
                    <a:bodyPr/>
                    <a:lstStyle/>
                    <a:p>
                      <a:pPr indent="0" lvl="0" marL="0" marR="0" rtl="0" algn="l">
                        <a:spcBef>
                          <a:spcPts val="0"/>
                        </a:spcBef>
                        <a:spcAft>
                          <a:spcPts val="0"/>
                        </a:spcAft>
                        <a:buNone/>
                      </a:pPr>
                      <a:r>
                        <a:rPr lang="en" sz="1100"/>
                        <a:t>3/23/2023 - Pass</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523825">
                <a:tc>
                  <a:txBody>
                    <a:bodyPr/>
                    <a:lstStyle/>
                    <a:p>
                      <a:pPr indent="0" lvl="0" marL="0" marR="0" rtl="0" algn="l">
                        <a:spcBef>
                          <a:spcPts val="0"/>
                        </a:spcBef>
                        <a:spcAft>
                          <a:spcPts val="0"/>
                        </a:spcAft>
                        <a:buNone/>
                      </a:pPr>
                      <a:r>
                        <a:rPr lang="en" sz="1100"/>
                        <a:t>Forms</a:t>
                      </a:r>
                      <a:endParaRPr sz="1100"/>
                    </a:p>
                  </a:txBody>
                  <a:tcPr marT="34300" marB="34300" marR="68600" marL="68600"/>
                </a:tc>
                <a:tc>
                  <a:txBody>
                    <a:bodyPr/>
                    <a:lstStyle/>
                    <a:p>
                      <a:pPr indent="0" lvl="0" marL="0" marR="0" rtl="0" algn="l">
                        <a:spcBef>
                          <a:spcPts val="0"/>
                        </a:spcBef>
                        <a:spcAft>
                          <a:spcPts val="0"/>
                        </a:spcAft>
                        <a:buNone/>
                      </a:pPr>
                      <a:r>
                        <a:rPr lang="en" sz="1100"/>
                        <a:t>Input Field, Drop-Down Menus, Checkboxes, </a:t>
                      </a:r>
                      <a:endParaRPr sz="1100"/>
                    </a:p>
                  </a:txBody>
                  <a:tcPr marT="34300" marB="34300" marR="68600" marL="68600"/>
                </a:tc>
                <a:tc>
                  <a:txBody>
                    <a:bodyPr/>
                    <a:lstStyle/>
                    <a:p>
                      <a:pPr indent="0" lvl="0" marL="0" marR="0" rtl="0" algn="l">
                        <a:spcBef>
                          <a:spcPts val="0"/>
                        </a:spcBef>
                        <a:spcAft>
                          <a:spcPts val="0"/>
                        </a:spcAft>
                        <a:buNone/>
                      </a:pPr>
                      <a:r>
                        <a:rPr lang="en" sz="1100"/>
                        <a:t>Text box fillable, menus are dynamic</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676625">
                <a:tc>
                  <a:txBody>
                    <a:bodyPr/>
                    <a:lstStyle/>
                    <a:p>
                      <a:pPr indent="0" lvl="0" marL="0" marR="0" rtl="0" algn="l">
                        <a:spcBef>
                          <a:spcPts val="0"/>
                        </a:spcBef>
                        <a:spcAft>
                          <a:spcPts val="0"/>
                        </a:spcAft>
                        <a:buNone/>
                      </a:pPr>
                      <a:r>
                        <a:rPr lang="en" sz="1100"/>
                        <a:t>Menu Option Extension</a:t>
                      </a:r>
                      <a:endParaRPr sz="1100"/>
                    </a:p>
                  </a:txBody>
                  <a:tcPr marT="34300" marB="34300" marR="68600" marL="68600"/>
                </a:tc>
                <a:tc>
                  <a:txBody>
                    <a:bodyPr/>
                    <a:lstStyle/>
                    <a:p>
                      <a:pPr indent="0" lvl="0" marL="0" marR="0" rtl="0" algn="l">
                        <a:spcBef>
                          <a:spcPts val="0"/>
                        </a:spcBef>
                        <a:spcAft>
                          <a:spcPts val="0"/>
                        </a:spcAft>
                        <a:buNone/>
                      </a:pPr>
                      <a:r>
                        <a:rPr lang="en" sz="1100"/>
                        <a:t>Individual tabs open when middle mouse is pressed on a menu option</a:t>
                      </a:r>
                      <a:endParaRPr sz="1100"/>
                    </a:p>
                  </a:txBody>
                  <a:tcPr marT="34300" marB="34300" marR="68600" marL="68600"/>
                </a:tc>
                <a:tc>
                  <a:txBody>
                    <a:bodyPr/>
                    <a:lstStyle/>
                    <a:p>
                      <a:pPr indent="0" lvl="0" marL="0" marR="0" rtl="0" algn="l">
                        <a:spcBef>
                          <a:spcPts val="0"/>
                        </a:spcBef>
                        <a:spcAft>
                          <a:spcPts val="0"/>
                        </a:spcAft>
                        <a:buNone/>
                      </a:pPr>
                      <a:r>
                        <a:rPr lang="en" sz="1100"/>
                        <a:t>Extend the tab for specific menu.</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676625">
                <a:tc>
                  <a:txBody>
                    <a:bodyPr/>
                    <a:lstStyle/>
                    <a:p>
                      <a:pPr indent="0" lvl="0" marL="0" marR="0" rtl="0" algn="l">
                        <a:spcBef>
                          <a:spcPts val="0"/>
                        </a:spcBef>
                        <a:spcAft>
                          <a:spcPts val="0"/>
                        </a:spcAft>
                        <a:buNone/>
                      </a:pPr>
                      <a:r>
                        <a:rPr lang="en" sz="1100"/>
                        <a:t>Mouse Properties</a:t>
                      </a:r>
                      <a:endParaRPr sz="1100"/>
                    </a:p>
                  </a:txBody>
                  <a:tcPr marT="34300" marB="34300" marR="68600" marL="68600"/>
                </a:tc>
                <a:tc>
                  <a:txBody>
                    <a:bodyPr/>
                    <a:lstStyle/>
                    <a:p>
                      <a:pPr indent="0" lvl="0" marL="0" marR="0" rtl="0" algn="l">
                        <a:spcBef>
                          <a:spcPts val="0"/>
                        </a:spcBef>
                        <a:spcAft>
                          <a:spcPts val="0"/>
                        </a:spcAft>
                        <a:buNone/>
                      </a:pPr>
                      <a:r>
                        <a:rPr lang="en" sz="1100">
                          <a:solidFill>
                            <a:schemeClr val="dk1"/>
                          </a:solidFill>
                          <a:latin typeface="Cambria"/>
                          <a:ea typeface="Cambria"/>
                          <a:cs typeface="Cambria"/>
                          <a:sym typeface="Cambria"/>
                        </a:rPr>
                        <a:t>Right mouse-click on Windows background. Select Properties</a:t>
                      </a:r>
                      <a:endParaRPr sz="1100"/>
                    </a:p>
                  </a:txBody>
                  <a:tcPr marT="34300" marB="34300" marR="68600" marL="68600"/>
                </a:tc>
                <a:tc>
                  <a:txBody>
                    <a:bodyPr/>
                    <a:lstStyle/>
                    <a:p>
                      <a:pPr indent="0" lvl="0" marL="0" marR="0" rtl="0" algn="l">
                        <a:spcBef>
                          <a:spcPts val="0"/>
                        </a:spcBef>
                        <a:spcAft>
                          <a:spcPts val="0"/>
                        </a:spcAft>
                        <a:buNone/>
                      </a:pPr>
                      <a:r>
                        <a:rPr lang="en" sz="1100"/>
                        <a:t>Displays a list of properties</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428150">
                <a:tc>
                  <a:txBody>
                    <a:bodyPr/>
                    <a:lstStyle/>
                    <a:p>
                      <a:pPr indent="0" lvl="0" marL="0" marR="0" rtl="0" algn="l">
                        <a:spcBef>
                          <a:spcPts val="0"/>
                        </a:spcBef>
                        <a:spcAft>
                          <a:spcPts val="0"/>
                        </a:spcAft>
                        <a:buNone/>
                      </a:pPr>
                      <a:r>
                        <a:rPr lang="en" sz="1100"/>
                        <a:t>Compatibility</a:t>
                      </a:r>
                      <a:endParaRPr sz="1100"/>
                    </a:p>
                  </a:txBody>
                  <a:tcPr marT="34300" marB="34300" marR="68600" marL="68600"/>
                </a:tc>
                <a:tc>
                  <a:txBody>
                    <a:bodyPr/>
                    <a:lstStyle/>
                    <a:p>
                      <a:pPr indent="0" lvl="0" marL="0" marR="0" rtl="0" algn="l">
                        <a:spcBef>
                          <a:spcPts val="0"/>
                        </a:spcBef>
                        <a:spcAft>
                          <a:spcPts val="0"/>
                        </a:spcAft>
                        <a:buNone/>
                      </a:pPr>
                      <a:r>
                        <a:rPr lang="en" sz="1100"/>
                        <a:t>Operable under different browsers</a:t>
                      </a:r>
                      <a:endParaRPr sz="1100"/>
                    </a:p>
                  </a:txBody>
                  <a:tcPr marT="34300" marB="34300" marR="68600" marL="68600"/>
                </a:tc>
                <a:tc>
                  <a:txBody>
                    <a:bodyPr/>
                    <a:lstStyle/>
                    <a:p>
                      <a:pPr indent="0" lvl="0" marL="0" marR="0" rtl="0" algn="l">
                        <a:spcBef>
                          <a:spcPts val="0"/>
                        </a:spcBef>
                        <a:spcAft>
                          <a:spcPts val="0"/>
                        </a:spcAft>
                        <a:buNone/>
                      </a:pPr>
                      <a:r>
                        <a:rPr lang="en" sz="1100"/>
                        <a:t>Can be opened on chrome, edge, etc.</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r h="428150">
                <a:tc>
                  <a:txBody>
                    <a:bodyPr/>
                    <a:lstStyle/>
                    <a:p>
                      <a:pPr indent="0" lvl="0" marL="0" marR="0" rtl="0" algn="l">
                        <a:spcBef>
                          <a:spcPts val="0"/>
                        </a:spcBef>
                        <a:spcAft>
                          <a:spcPts val="0"/>
                        </a:spcAft>
                        <a:buNone/>
                      </a:pPr>
                      <a:r>
                        <a:rPr lang="en" sz="1100"/>
                        <a:t>Exiting</a:t>
                      </a:r>
                      <a:endParaRPr sz="1100"/>
                    </a:p>
                  </a:txBody>
                  <a:tcPr marT="34300" marB="34300" marR="68600" marL="68600"/>
                </a:tc>
                <a:tc>
                  <a:txBody>
                    <a:bodyPr/>
                    <a:lstStyle/>
                    <a:p>
                      <a:pPr indent="0" lvl="0" marL="0" marR="0" rtl="0" algn="l">
                        <a:spcBef>
                          <a:spcPts val="0"/>
                        </a:spcBef>
                        <a:spcAft>
                          <a:spcPts val="0"/>
                        </a:spcAft>
                        <a:buNone/>
                      </a:pPr>
                      <a:r>
                        <a:rPr lang="en" sz="1100"/>
                        <a:t>Close Browser</a:t>
                      </a:r>
                      <a:endParaRPr sz="1100"/>
                    </a:p>
                  </a:txBody>
                  <a:tcPr marT="34300" marB="34300" marR="68600" marL="68600"/>
                </a:tc>
                <a:tc>
                  <a:txBody>
                    <a:bodyPr/>
                    <a:lstStyle/>
                    <a:p>
                      <a:pPr indent="0" lvl="0" marL="0" marR="0" rtl="0" algn="l">
                        <a:spcBef>
                          <a:spcPts val="0"/>
                        </a:spcBef>
                        <a:spcAft>
                          <a:spcPts val="0"/>
                        </a:spcAft>
                        <a:buNone/>
                      </a:pPr>
                      <a:r>
                        <a:rPr lang="en" sz="1100"/>
                        <a:t>Browser closes on tab exiting.</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c>
                  <a:txBody>
                    <a:bodyPr/>
                    <a:lstStyle/>
                    <a:p>
                      <a:pPr indent="0" lvl="0" marL="0" marR="0" rtl="0" algn="l">
                        <a:lnSpc>
                          <a:spcPct val="100000"/>
                        </a:lnSpc>
                        <a:spcBef>
                          <a:spcPts val="0"/>
                        </a:spcBef>
                        <a:spcAft>
                          <a:spcPts val="0"/>
                        </a:spcAft>
                        <a:buClr>
                          <a:schemeClr val="dk1"/>
                        </a:buClr>
                        <a:buSzPts val="1100"/>
                        <a:buFont typeface="Cambria"/>
                        <a:buNone/>
                      </a:pPr>
                      <a:r>
                        <a:rPr lang="en" sz="1100"/>
                        <a:t>3/23/2023 - Pass</a:t>
                      </a:r>
                      <a:endParaRPr sz="1100"/>
                    </a:p>
                    <a:p>
                      <a:pPr indent="0" lvl="0" marL="0" marR="0" rtl="0" algn="l">
                        <a:spcBef>
                          <a:spcPts val="0"/>
                        </a:spcBef>
                        <a:spcAft>
                          <a:spcPts val="0"/>
                        </a:spcAft>
                        <a:buNone/>
                      </a:pPr>
                      <a:r>
                        <a:t/>
                      </a:r>
                      <a:endParaRPr sz="1100"/>
                    </a:p>
                  </a:txBody>
                  <a:tcPr marT="34300" marB="34300" marR="68600" marL="68600"/>
                </a:tc>
              </a:tr>
            </a:tbl>
          </a:graphicData>
        </a:graphic>
      </p:graphicFrame>
      <p:pic>
        <p:nvPicPr>
          <p:cNvPr id="260" name="Google Shape;260;p40"/>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61" name="Google Shape;261;p40"/>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971550" y="285750"/>
            <a:ext cx="7200900" cy="857400"/>
          </a:xfrm>
          <a:prstGeom prst="rect">
            <a:avLst/>
          </a:prstGeom>
        </p:spPr>
        <p:txBody>
          <a:bodyPr anchorCtr="0" anchor="b" bIns="34275" lIns="68575" spcFirstLastPara="1" rIns="68575" wrap="square" tIns="34275">
            <a:normAutofit/>
          </a:bodyPr>
          <a:lstStyle/>
          <a:p>
            <a:pPr indent="0" lvl="0" marL="0" rtl="0" algn="l">
              <a:spcBef>
                <a:spcPts val="0"/>
              </a:spcBef>
              <a:spcAft>
                <a:spcPts val="0"/>
              </a:spcAft>
              <a:buNone/>
            </a:pPr>
            <a:r>
              <a:rPr lang="en"/>
              <a:t>References</a:t>
            </a:r>
            <a:endParaRPr/>
          </a:p>
        </p:txBody>
      </p:sp>
      <p:sp>
        <p:nvSpPr>
          <p:cNvPr id="267" name="Google Shape;267;p41"/>
          <p:cNvSpPr txBox="1"/>
          <p:nvPr>
            <p:ph idx="1" type="body"/>
          </p:nvPr>
        </p:nvSpPr>
        <p:spPr>
          <a:xfrm>
            <a:off x="971550" y="1369225"/>
            <a:ext cx="7200900" cy="3088500"/>
          </a:xfrm>
          <a:prstGeom prst="rect">
            <a:avLst/>
          </a:prstGeom>
        </p:spPr>
        <p:txBody>
          <a:bodyPr anchorCtr="0" anchor="t" bIns="34275" lIns="68575" spcFirstLastPara="1" rIns="68575" wrap="square" tIns="34275">
            <a:normAutofit/>
          </a:bodyPr>
          <a:lstStyle/>
          <a:p>
            <a:pPr indent="0" lvl="0" marL="0" rtl="0" algn="l">
              <a:spcBef>
                <a:spcPts val="1400"/>
              </a:spcBef>
              <a:spcAft>
                <a:spcPts val="0"/>
              </a:spcAft>
              <a:buNone/>
            </a:pPr>
            <a:r>
              <a:rPr lang="en"/>
              <a:t>Lehman, J. (2023). How to write a great software test plan. How to Write a Great Software Test Plan. Retrieved March 21, 2023, from </a:t>
            </a:r>
            <a:r>
              <a:rPr lang="en" u="sng">
                <a:solidFill>
                  <a:schemeClr val="hlink"/>
                </a:solidFill>
                <a:hlinkClick r:id="rId3"/>
              </a:rPr>
              <a:t>https://microtoolsinc.com/papers/how-test-plan/</a:t>
            </a:r>
            <a:endParaRPr/>
          </a:p>
          <a:p>
            <a:pPr indent="0" lvl="0" marL="0" rtl="0" algn="l">
              <a:spcBef>
                <a:spcPts val="1400"/>
              </a:spcBef>
              <a:spcAft>
                <a:spcPts val="0"/>
              </a:spcAft>
              <a:buNone/>
            </a:pPr>
            <a:r>
              <a:rPr lang="en"/>
              <a:t>Lutkevich, B., &amp; Lewis, S. (2022, November 14). What is the waterfall model? - definition and guide. Software Quality. Retrieved March 21, 2023, from </a:t>
            </a:r>
            <a:r>
              <a:rPr lang="en" u="sng">
                <a:solidFill>
                  <a:schemeClr val="hlink"/>
                </a:solidFill>
                <a:hlinkClick r:id="rId4"/>
              </a:rPr>
              <a:t>https://www.techtarget.com/searchsoftwarequality/definition/waterfall-model</a:t>
            </a:r>
            <a:endParaRPr/>
          </a:p>
          <a:p>
            <a:pPr indent="0" lvl="0" marL="0" rtl="0" algn="l">
              <a:spcBef>
                <a:spcPts val="1400"/>
              </a:spcBef>
              <a:spcAft>
                <a:spcPts val="0"/>
              </a:spcAft>
              <a:buNone/>
            </a:pPr>
            <a:r>
              <a:rPr lang="en"/>
              <a:t>Rice, R. W. (2023). What is a test plan? The Complete Guide for writing a Software Test Plan. PractiTest. Retrieved March 21, 2023, from </a:t>
            </a:r>
            <a:r>
              <a:rPr lang="en" u="sng">
                <a:solidFill>
                  <a:schemeClr val="hlink"/>
                </a:solidFill>
                <a:hlinkClick r:id="rId5"/>
              </a:rPr>
              <a:t>https://www.practitest.com/qa-learningcenter/best-practices/write-a-test-plan/</a:t>
            </a:r>
            <a:endParaRPr/>
          </a:p>
          <a:p>
            <a:pPr indent="0" lvl="0" marL="0" rtl="0" algn="l">
              <a:spcBef>
                <a:spcPts val="1400"/>
              </a:spcBef>
              <a:spcAft>
                <a:spcPts val="0"/>
              </a:spcAft>
              <a:buNone/>
            </a:pPr>
            <a:r>
              <a:rPr lang="en"/>
              <a:t>Tutorialspoint. (2023). Software testing - quick guide. Online Tutorials Library. Retrieved March 21, 2023, from </a:t>
            </a:r>
            <a:r>
              <a:rPr lang="en" u="sng">
                <a:solidFill>
                  <a:schemeClr val="hlink"/>
                </a:solidFill>
                <a:hlinkClick r:id="rId6"/>
              </a:rPr>
              <a:t>http://www.tutorialspoint.com/software_testing/software_testing_quick_guide.htm</a:t>
            </a:r>
            <a:endParaRPr/>
          </a:p>
        </p:txBody>
      </p:sp>
      <p:sp>
        <p:nvSpPr>
          <p:cNvPr id="268" name="Google Shape;268;p41"/>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DATE OF TESTS</a:t>
            </a:r>
            <a:endParaRPr/>
          </a:p>
        </p:txBody>
      </p:sp>
      <p:sp>
        <p:nvSpPr>
          <p:cNvPr id="142" name="Google Shape;142;p26"/>
          <p:cNvSpPr txBox="1"/>
          <p:nvPr>
            <p:ph idx="1" type="body"/>
          </p:nvPr>
        </p:nvSpPr>
        <p:spPr>
          <a:xfrm>
            <a:off x="971550" y="1369219"/>
            <a:ext cx="3543300" cy="3088481"/>
          </a:xfrm>
          <a:prstGeom prst="rect">
            <a:avLst/>
          </a:prstGeom>
          <a:noFill/>
          <a:ln>
            <a:noFill/>
          </a:ln>
        </p:spPr>
        <p:txBody>
          <a:bodyPr anchorCtr="0" anchor="t" bIns="34275" lIns="68575" spcFirstLastPara="1" rIns="68575" wrap="square" tIns="34275">
            <a:normAutofit/>
          </a:bodyPr>
          <a:lstStyle/>
          <a:p>
            <a:pPr indent="-171450" lvl="0" marL="203200" rtl="0" algn="l">
              <a:lnSpc>
                <a:spcPct val="90000"/>
              </a:lnSpc>
              <a:spcBef>
                <a:spcPts val="0"/>
              </a:spcBef>
              <a:spcAft>
                <a:spcPts val="0"/>
              </a:spcAft>
              <a:buSzPts val="1500"/>
              <a:buChar char="•"/>
            </a:pPr>
            <a:r>
              <a:rPr lang="en"/>
              <a:t>Every feature/functions was tested on Thursday the 23</a:t>
            </a:r>
            <a:r>
              <a:rPr baseline="30000" lang="en"/>
              <a:t>rd</a:t>
            </a:r>
            <a:r>
              <a:rPr lang="en"/>
              <a:t> of March.</a:t>
            </a:r>
            <a:endParaRPr/>
          </a:p>
          <a:p>
            <a:pPr indent="-171450" lvl="0" marL="203200" rtl="0" algn="l">
              <a:lnSpc>
                <a:spcPct val="90000"/>
              </a:lnSpc>
              <a:spcBef>
                <a:spcPts val="1400"/>
              </a:spcBef>
              <a:spcAft>
                <a:spcPts val="0"/>
              </a:spcAft>
              <a:buSzPts val="1500"/>
              <a:buChar char="•"/>
            </a:pPr>
            <a:r>
              <a:rPr lang="en"/>
              <a:t>Tests that were conducted includes</a:t>
            </a:r>
            <a:endParaRPr/>
          </a:p>
          <a:p>
            <a:pPr indent="-177800" lvl="1" marL="444500" rtl="0" algn="l">
              <a:lnSpc>
                <a:spcPct val="90000"/>
              </a:lnSpc>
              <a:spcBef>
                <a:spcPts val="800"/>
              </a:spcBef>
              <a:spcAft>
                <a:spcPts val="0"/>
              </a:spcAft>
              <a:buSzPts val="1400"/>
              <a:buChar char="•"/>
            </a:pPr>
            <a:r>
              <a:rPr lang="en"/>
              <a:t>Website Functionalities</a:t>
            </a:r>
            <a:endParaRPr/>
          </a:p>
          <a:p>
            <a:pPr indent="-177800" lvl="1" marL="444500" rtl="0" algn="l">
              <a:lnSpc>
                <a:spcPct val="90000"/>
              </a:lnSpc>
              <a:spcBef>
                <a:spcPts val="800"/>
              </a:spcBef>
              <a:spcAft>
                <a:spcPts val="0"/>
              </a:spcAft>
              <a:buSzPts val="1400"/>
              <a:buChar char="•"/>
            </a:pPr>
            <a:r>
              <a:rPr lang="en"/>
              <a:t>Industry standard user navigation</a:t>
            </a:r>
            <a:endParaRPr/>
          </a:p>
          <a:p>
            <a:pPr indent="-177800" lvl="1" marL="444500" rtl="0" algn="l">
              <a:lnSpc>
                <a:spcPct val="90000"/>
              </a:lnSpc>
              <a:spcBef>
                <a:spcPts val="800"/>
              </a:spcBef>
              <a:spcAft>
                <a:spcPts val="0"/>
              </a:spcAft>
              <a:buSzPts val="1400"/>
              <a:buChar char="•"/>
            </a:pPr>
            <a:r>
              <a:rPr lang="en"/>
              <a:t>Security </a:t>
            </a:r>
            <a:endParaRPr/>
          </a:p>
          <a:p>
            <a:pPr indent="-177800" lvl="1" marL="444500" rtl="0" algn="l">
              <a:lnSpc>
                <a:spcPct val="90000"/>
              </a:lnSpc>
              <a:spcBef>
                <a:spcPts val="800"/>
              </a:spcBef>
              <a:spcAft>
                <a:spcPts val="0"/>
              </a:spcAft>
              <a:buSzPts val="1400"/>
              <a:buChar char="•"/>
            </a:pPr>
            <a:r>
              <a:rPr lang="en"/>
              <a:t>Scalability and Compatibility</a:t>
            </a:r>
            <a:endParaRPr/>
          </a:p>
          <a:p>
            <a:pPr indent="-171450" lvl="0" marL="203200" rtl="0" algn="l">
              <a:lnSpc>
                <a:spcPct val="90000"/>
              </a:lnSpc>
              <a:spcBef>
                <a:spcPts val="1400"/>
              </a:spcBef>
              <a:spcAft>
                <a:spcPts val="0"/>
              </a:spcAft>
              <a:buSzPts val="1500"/>
              <a:buChar char="•"/>
            </a:pPr>
            <a:r>
              <a:rPr lang="en"/>
              <a:t>Note: This test environment will be conducted on VMware to mimic the final product once hosted.</a:t>
            </a:r>
            <a:endParaRPr/>
          </a:p>
        </p:txBody>
      </p:sp>
      <p:pic>
        <p:nvPicPr>
          <p:cNvPr descr="A screenshot of a computer&#10;&#10;Description automatically generated with low confidence" id="143" name="Google Shape;143;p26"/>
          <p:cNvPicPr preferRelativeResize="0"/>
          <p:nvPr/>
        </p:nvPicPr>
        <p:blipFill rotWithShape="1">
          <a:blip r:embed="rId3">
            <a:alphaModFix/>
          </a:blip>
          <a:srcRect b="0" l="0" r="0" t="0"/>
          <a:stretch/>
        </p:blipFill>
        <p:spPr>
          <a:xfrm>
            <a:off x="4684976" y="1369219"/>
            <a:ext cx="3431645" cy="3088481"/>
          </a:xfrm>
          <a:prstGeom prst="rect">
            <a:avLst/>
          </a:prstGeom>
          <a:noFill/>
          <a:ln>
            <a:noFill/>
          </a:ln>
        </p:spPr>
      </p:pic>
      <p:pic>
        <p:nvPicPr>
          <p:cNvPr id="144" name="Google Shape;144;p26"/>
          <p:cNvPicPr preferRelativeResize="0"/>
          <p:nvPr/>
        </p:nvPicPr>
        <p:blipFill rotWithShape="1">
          <a:blip r:embed="rId4">
            <a:alphaModFix/>
          </a:blip>
          <a:srcRect b="0" l="0" r="0" t="0"/>
          <a:stretch/>
        </p:blipFill>
        <p:spPr>
          <a:xfrm>
            <a:off x="324059" y="197428"/>
            <a:ext cx="599000" cy="592282"/>
          </a:xfrm>
          <a:prstGeom prst="rect">
            <a:avLst/>
          </a:prstGeom>
          <a:noFill/>
          <a:ln>
            <a:noFill/>
          </a:ln>
        </p:spPr>
      </p:pic>
      <p:sp>
        <p:nvSpPr>
          <p:cNvPr id="145" name="Google Shape;145;p26"/>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DISCLAIMER</a:t>
            </a:r>
            <a:endParaRPr/>
          </a:p>
        </p:txBody>
      </p:sp>
      <p:sp>
        <p:nvSpPr>
          <p:cNvPr id="151" name="Google Shape;151;p27"/>
          <p:cNvSpPr txBox="1"/>
          <p:nvPr>
            <p:ph idx="1" type="body"/>
          </p:nvPr>
        </p:nvSpPr>
        <p:spPr>
          <a:xfrm>
            <a:off x="971550" y="1371600"/>
            <a:ext cx="7200900" cy="1988820"/>
          </a:xfrm>
          <a:prstGeom prst="rect">
            <a:avLst/>
          </a:prstGeom>
          <a:noFill/>
          <a:ln>
            <a:noFill/>
          </a:ln>
        </p:spPr>
        <p:txBody>
          <a:bodyPr anchorCtr="0" anchor="t" bIns="34275" lIns="68575" spcFirstLastPara="1" rIns="68575" wrap="square" tIns="34275">
            <a:normAutofit/>
          </a:bodyPr>
          <a:lstStyle/>
          <a:p>
            <a:pPr indent="0" lvl="0" marL="38100" rtl="0" algn="l">
              <a:lnSpc>
                <a:spcPct val="90000"/>
              </a:lnSpc>
              <a:spcBef>
                <a:spcPts val="0"/>
              </a:spcBef>
              <a:spcAft>
                <a:spcPts val="0"/>
              </a:spcAft>
              <a:buSzPts val="1500"/>
              <a:buNone/>
            </a:pPr>
            <a:r>
              <a:rPr lang="en"/>
              <a:t>Please note that the website you are currently viewing is in the alpha stage of development for Vanilla System. This is our earliest work and serves as a prototype to showcase the basic functionalities and design. The site may have a limited set of features and content that are still under development, and as such, may contain bugs, errors, and incomplete features. We are actively working to improve the website and appreciate your patience as we continue to refine and perfect its functionality and design. Your feedback and suggestions at this early stage would be greatly appreciated and will be taken into consideration as we progress through the development process. Thank you for your understanding.</a:t>
            </a:r>
            <a:endParaRPr/>
          </a:p>
        </p:txBody>
      </p:sp>
      <p:pic>
        <p:nvPicPr>
          <p:cNvPr id="152" name="Google Shape;152;p27"/>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153" name="Google Shape;153;p27"/>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Alpha stage website</a:t>
            </a:r>
            <a:endParaRPr/>
          </a:p>
        </p:txBody>
      </p:sp>
      <p:pic>
        <p:nvPicPr>
          <p:cNvPr id="159" name="Google Shape;159;p28"/>
          <p:cNvPicPr preferRelativeResize="0"/>
          <p:nvPr>
            <p:ph idx="1" type="body"/>
          </p:nvPr>
        </p:nvPicPr>
        <p:blipFill rotWithShape="1">
          <a:blip r:embed="rId3">
            <a:alphaModFix/>
          </a:blip>
          <a:srcRect b="0" l="0" r="0" t="0"/>
          <a:stretch/>
        </p:blipFill>
        <p:spPr>
          <a:xfrm>
            <a:off x="1733550" y="1357313"/>
            <a:ext cx="5486400" cy="3086100"/>
          </a:xfrm>
          <a:prstGeom prst="rect">
            <a:avLst/>
          </a:prstGeom>
          <a:noFill/>
          <a:ln>
            <a:noFill/>
          </a:ln>
        </p:spPr>
      </p:pic>
      <p:pic>
        <p:nvPicPr>
          <p:cNvPr id="160" name="Google Shape;160;p28"/>
          <p:cNvPicPr preferRelativeResize="0"/>
          <p:nvPr/>
        </p:nvPicPr>
        <p:blipFill rotWithShape="1">
          <a:blip r:embed="rId4">
            <a:alphaModFix/>
          </a:blip>
          <a:srcRect b="0" l="0" r="0" t="0"/>
          <a:stretch/>
        </p:blipFill>
        <p:spPr>
          <a:xfrm>
            <a:off x="324059" y="197428"/>
            <a:ext cx="599000" cy="592282"/>
          </a:xfrm>
          <a:prstGeom prst="rect">
            <a:avLst/>
          </a:prstGeom>
          <a:noFill/>
          <a:ln>
            <a:noFill/>
          </a:ln>
        </p:spPr>
      </p:pic>
      <p:sp>
        <p:nvSpPr>
          <p:cNvPr id="161" name="Google Shape;161;p28"/>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971550" y="285750"/>
            <a:ext cx="7200900" cy="85725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Sign-up Error Testing</a:t>
            </a:r>
            <a:endParaRPr/>
          </a:p>
        </p:txBody>
      </p:sp>
      <p:pic>
        <p:nvPicPr>
          <p:cNvPr id="167" name="Google Shape;167;p29"/>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168" name="Google Shape;168;p29"/>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69" name="Google Shape;169;p29"/>
          <p:cNvPicPr preferRelativeResize="0"/>
          <p:nvPr/>
        </p:nvPicPr>
        <p:blipFill>
          <a:blip r:embed="rId4">
            <a:alphaModFix/>
          </a:blip>
          <a:stretch>
            <a:fillRect/>
          </a:stretch>
        </p:blipFill>
        <p:spPr>
          <a:xfrm>
            <a:off x="771525" y="1278750"/>
            <a:ext cx="4200525" cy="3214675"/>
          </a:xfrm>
          <a:prstGeom prst="rect">
            <a:avLst/>
          </a:prstGeom>
          <a:noFill/>
          <a:ln>
            <a:noFill/>
          </a:ln>
        </p:spPr>
      </p:pic>
      <p:pic>
        <p:nvPicPr>
          <p:cNvPr id="170" name="Google Shape;170;p29"/>
          <p:cNvPicPr preferRelativeResize="0"/>
          <p:nvPr/>
        </p:nvPicPr>
        <p:blipFill>
          <a:blip r:embed="rId5">
            <a:alphaModFix/>
          </a:blip>
          <a:stretch>
            <a:fillRect/>
          </a:stretch>
        </p:blipFill>
        <p:spPr>
          <a:xfrm>
            <a:off x="4791075" y="1309688"/>
            <a:ext cx="3333750" cy="3152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0"/>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Scaling/Responsiveness Test</a:t>
            </a:r>
            <a:endParaRPr/>
          </a:p>
        </p:txBody>
      </p:sp>
      <p:pic>
        <p:nvPicPr>
          <p:cNvPr id="176" name="Google Shape;176;p30"/>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177" name="Google Shape;177;p30"/>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78" name="Google Shape;178;p30"/>
          <p:cNvPicPr preferRelativeResize="0"/>
          <p:nvPr/>
        </p:nvPicPr>
        <p:blipFill>
          <a:blip r:embed="rId4">
            <a:alphaModFix/>
          </a:blip>
          <a:stretch>
            <a:fillRect/>
          </a:stretch>
        </p:blipFill>
        <p:spPr>
          <a:xfrm>
            <a:off x="4401550" y="1076238"/>
            <a:ext cx="3247236" cy="3454972"/>
          </a:xfrm>
          <a:prstGeom prst="rect">
            <a:avLst/>
          </a:prstGeom>
          <a:noFill/>
          <a:ln>
            <a:noFill/>
          </a:ln>
        </p:spPr>
      </p:pic>
      <p:pic>
        <p:nvPicPr>
          <p:cNvPr id="179" name="Google Shape;179;p30"/>
          <p:cNvPicPr preferRelativeResize="0"/>
          <p:nvPr/>
        </p:nvPicPr>
        <p:blipFill>
          <a:blip r:embed="rId5">
            <a:alphaModFix/>
          </a:blip>
          <a:stretch>
            <a:fillRect/>
          </a:stretch>
        </p:blipFill>
        <p:spPr>
          <a:xfrm>
            <a:off x="1381125" y="1054825"/>
            <a:ext cx="1933575" cy="34763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Bad Login Attempt</a:t>
            </a:r>
            <a:endParaRPr/>
          </a:p>
        </p:txBody>
      </p:sp>
      <p:pic>
        <p:nvPicPr>
          <p:cNvPr id="185" name="Google Shape;185;p31"/>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186" name="Google Shape;186;p31"/>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87" name="Google Shape;187;p31"/>
          <p:cNvPicPr preferRelativeResize="0"/>
          <p:nvPr/>
        </p:nvPicPr>
        <p:blipFill>
          <a:blip r:embed="rId4">
            <a:alphaModFix/>
          </a:blip>
          <a:stretch>
            <a:fillRect/>
          </a:stretch>
        </p:blipFill>
        <p:spPr>
          <a:xfrm>
            <a:off x="2154563" y="1190775"/>
            <a:ext cx="4834878" cy="336664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Logout Landing Page</a:t>
            </a:r>
            <a:endParaRPr/>
          </a:p>
        </p:txBody>
      </p:sp>
      <p:pic>
        <p:nvPicPr>
          <p:cNvPr id="193" name="Google Shape;193;p32"/>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194" name="Google Shape;194;p32"/>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95" name="Google Shape;195;p32"/>
          <p:cNvPicPr preferRelativeResize="0"/>
          <p:nvPr/>
        </p:nvPicPr>
        <p:blipFill>
          <a:blip r:embed="rId4">
            <a:alphaModFix/>
          </a:blip>
          <a:stretch>
            <a:fillRect/>
          </a:stretch>
        </p:blipFill>
        <p:spPr>
          <a:xfrm>
            <a:off x="1871663" y="1305075"/>
            <a:ext cx="5400675" cy="3276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971550" y="197425"/>
            <a:ext cx="7200900" cy="8574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accent1"/>
              </a:buClr>
              <a:buSzPts val="2400"/>
              <a:buFont typeface="Cambria"/>
              <a:buNone/>
            </a:pPr>
            <a:r>
              <a:rPr lang="en"/>
              <a:t>Account Dashboard Page for Client</a:t>
            </a:r>
            <a:endParaRPr/>
          </a:p>
        </p:txBody>
      </p:sp>
      <p:pic>
        <p:nvPicPr>
          <p:cNvPr id="201" name="Google Shape;201;p33"/>
          <p:cNvPicPr preferRelativeResize="0"/>
          <p:nvPr/>
        </p:nvPicPr>
        <p:blipFill rotWithShape="1">
          <a:blip r:embed="rId3">
            <a:alphaModFix/>
          </a:blip>
          <a:srcRect b="0" l="0" r="0" t="0"/>
          <a:stretch/>
        </p:blipFill>
        <p:spPr>
          <a:xfrm>
            <a:off x="324059" y="197428"/>
            <a:ext cx="599000" cy="592282"/>
          </a:xfrm>
          <a:prstGeom prst="rect">
            <a:avLst/>
          </a:prstGeom>
          <a:noFill/>
          <a:ln>
            <a:noFill/>
          </a:ln>
        </p:spPr>
      </p:pic>
      <p:sp>
        <p:nvSpPr>
          <p:cNvPr id="202" name="Google Shape;202;p33"/>
          <p:cNvSpPr txBox="1"/>
          <p:nvPr>
            <p:ph idx="12" type="sldNum"/>
          </p:nvPr>
        </p:nvSpPr>
        <p:spPr>
          <a:xfrm>
            <a:off x="7648769" y="4814597"/>
            <a:ext cx="523800" cy="1791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203" name="Google Shape;203;p33"/>
          <p:cNvPicPr preferRelativeResize="0"/>
          <p:nvPr/>
        </p:nvPicPr>
        <p:blipFill>
          <a:blip r:embed="rId4">
            <a:alphaModFix/>
          </a:blip>
          <a:stretch>
            <a:fillRect/>
          </a:stretch>
        </p:blipFill>
        <p:spPr>
          <a:xfrm>
            <a:off x="1876425" y="1228875"/>
            <a:ext cx="5305425" cy="33528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Red Line Business 16x9">
  <a:themeElements>
    <a:clrScheme name="RedLineBusiness_16x9">
      <a:dk1>
        <a:srgbClr val="514A40"/>
      </a:dk1>
      <a:lt1>
        <a:srgbClr val="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